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notesMasterIdLst>
    <p:notesMasterId r:id="rId16"/>
  </p:notesMasterIdLst>
  <p:sldSz cx="14630400" cy="8229600"/>
  <p:notesSz cx="8229600" cy="14630400"/>
  <p:embeddedFontLst>
    <p:embeddedFont>
      <p:font typeface="Unbounded"/>
      <p:regular r:id="rId21"/>
    </p:embeddedFont>
    <p:embeddedFont>
      <p:font typeface="Unbounded"/>
      <p:regular r:id="rId22"/>
    </p:embeddedFont>
    <p:embeddedFont>
      <p:font typeface="Cabin"/>
      <p:regular r:id="rId23"/>
    </p:embeddedFont>
    <p:embeddedFont>
      <p:font typeface="Cabin"/>
      <p:regular r:id="rId24"/>
    </p:embeddedFont>
    <p:embeddedFont>
      <p:font typeface="Cabin"/>
      <p:regular r:id="rId25"/>
    </p:embeddedFont>
    <p:embeddedFont>
      <p:font typeface="Cabin"/>
      <p:regular r:id="rId26"/>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20" Type="http://schemas.openxmlformats.org/officeDocument/2006/relationships/tableStyles" Target="tableStyles.xml"/><Relationship Id="rId21" Type="http://schemas.openxmlformats.org/officeDocument/2006/relationships/font" Target="fonts/font1.fntdata"/><Relationship Id="rId22" Type="http://schemas.openxmlformats.org/officeDocument/2006/relationships/font" Target="fonts/font2.fntdata"/><Relationship Id="rId23" Type="http://schemas.openxmlformats.org/officeDocument/2006/relationships/font" Target="fonts/font3.fntdata"/><Relationship Id="rId24" Type="http://schemas.openxmlformats.org/officeDocument/2006/relationships/font" Target="fonts/font4.fntdata"/><Relationship Id="rId25" Type="http://schemas.openxmlformats.org/officeDocument/2006/relationships/font" Target="fonts/font5.fntdata"/><Relationship Id="rId26" Type="http://schemas.openxmlformats.org/officeDocument/2006/relationships/font" Target="fonts/font6.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1013-1.png>
</file>

<file path=ppt/media/image-1013-2.png>
</file>

<file path=ppt/media/image-1014-1.png>
</file>

<file path=ppt/media/image-1014-2.png>
</file>

<file path=ppt/media/image-1015-1.png>
</file>

<file path=ppt/media/image-1015-2.png>
</file>

<file path=ppt/media/image-11-1.png>
</file>

<file path=ppt/media/image-12-1.png>
</file>

<file path=ppt/media/image-12-2.png>
</file>

<file path=ppt/media/image-13-1.png>
</file>

<file path=ppt/media/image-13-2.png>
</file>

<file path=ppt/media/image-2-1.png>
</file>

<file path=ppt/media/image-3-1.png>
</file>

<file path=ppt/media/image-4-1.png>
</file>

<file path=ppt/media/image-4-2.png>
</file>

<file path=ppt/media/image-5-1.png>
</file>

<file path=ppt/media/image-5-2.png>
</file>

<file path=ppt/media/image-5-3.png>
</file>

<file path=ppt/media/image-5-4.png>
</file>

<file path=ppt/media/image-6-1.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3-1.png"/><Relationship Id="rId2" Type="http://schemas.openxmlformats.org/officeDocument/2006/relationships/image" Target="../media/image-1013-2.png"/><Relationship Id="rId4"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4-1.png"/><Relationship Id="rId2" Type="http://schemas.openxmlformats.org/officeDocument/2006/relationships/image" Target="../media/image-1014-2.png"/><Relationship Id="rId4"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5-1.png"/><Relationship Id="rId2" Type="http://schemas.openxmlformats.org/officeDocument/2006/relationships/image" Target="../media/image-1015-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3.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slideLayout" Target="../slideLayouts/slideLayout14.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192655"/>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Principles of Compiler Design</a:t>
            </a:r>
            <a:endParaRPr lang="en-US" sz="4400" dirty="0"/>
          </a:p>
        </p:txBody>
      </p:sp>
      <p:sp>
        <p:nvSpPr>
          <p:cNvPr id="4" name="Text 1"/>
          <p:cNvSpPr/>
          <p:nvPr/>
        </p:nvSpPr>
        <p:spPr>
          <a:xfrm>
            <a:off x="6324124" y="3696414"/>
            <a:ext cx="6703576" cy="563285"/>
          </a:xfrm>
          <a:prstGeom prst="rect">
            <a:avLst/>
          </a:prstGeom>
          <a:noFill/>
          <a:ln/>
        </p:spPr>
        <p:txBody>
          <a:bodyPr wrap="none" lIns="0" tIns="0" rIns="0" bIns="0" rtlCol="0" anchor="t"/>
          <a:lstStyle/>
          <a:p>
            <a:pPr algn="l" indent="0" marL="0">
              <a:lnSpc>
                <a:spcPts val="4400"/>
              </a:lnSpc>
              <a:buNone/>
            </a:pPr>
            <a:r>
              <a:rPr lang="en-US" sz="3500" dirty="0">
                <a:solidFill>
                  <a:srgbClr val="FFFFFF"/>
                </a:solidFill>
                <a:latin typeface="Unbounded" pitchFamily="34" charset="0"/>
                <a:ea typeface="Unbounded" pitchFamily="34" charset="-122"/>
                <a:cs typeface="Unbounded" pitchFamily="34" charset="-120"/>
              </a:rPr>
              <a:t>Syntax Analysis (Parsing)</a:t>
            </a:r>
            <a:endParaRPr lang="en-US" sz="3500" dirty="0"/>
          </a:p>
        </p:txBody>
      </p:sp>
      <p:sp>
        <p:nvSpPr>
          <p:cNvPr id="5" name="Text 2"/>
          <p:cNvSpPr/>
          <p:nvPr/>
        </p:nvSpPr>
        <p:spPr>
          <a:xfrm>
            <a:off x="6324124" y="4618673"/>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Individual Assignment 02</a:t>
            </a:r>
            <a:endParaRPr lang="en-US" sz="1850" dirty="0"/>
          </a:p>
        </p:txBody>
      </p:sp>
      <p:sp>
        <p:nvSpPr>
          <p:cNvPr id="6" name="Text 3"/>
          <p:cNvSpPr/>
          <p:nvPr/>
        </p:nvSpPr>
        <p:spPr>
          <a:xfrm>
            <a:off x="6324124" y="5270897"/>
            <a:ext cx="7468553"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QUESTION- 39      Name: Abrham Abebaw      Course Code: SEng4031 Id: BDU1504862     Section: B</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Shape 0"/>
          <p:cNvSpPr/>
          <p:nvPr/>
        </p:nvSpPr>
        <p:spPr>
          <a:xfrm>
            <a:off x="6146840" y="1249204"/>
            <a:ext cx="307896" cy="354568"/>
          </a:xfrm>
          <a:prstGeom prst="roundRect">
            <a:avLst>
              <a:gd name="adj" fmla="val 7355"/>
            </a:avLst>
          </a:prstGeom>
          <a:solidFill>
            <a:srgbClr val="054842"/>
          </a:solidFill>
          <a:ln/>
        </p:spPr>
      </p:sp>
      <p:sp>
        <p:nvSpPr>
          <p:cNvPr id="4" name="Text 1"/>
          <p:cNvSpPr/>
          <p:nvPr/>
        </p:nvSpPr>
        <p:spPr>
          <a:xfrm>
            <a:off x="6259949" y="1305758"/>
            <a:ext cx="81677" cy="241459"/>
          </a:xfrm>
          <a:prstGeom prst="rect">
            <a:avLst/>
          </a:prstGeom>
          <a:noFill/>
          <a:ln/>
        </p:spPr>
        <p:txBody>
          <a:bodyPr wrap="none" lIns="0" tIns="0" rIns="0" bIns="0" rtlCol="0" anchor="t"/>
          <a:lstStyle/>
          <a:p>
            <a:pPr algn="l" indent="0" marL="0">
              <a:lnSpc>
                <a:spcPts val="1900"/>
              </a:lnSpc>
              <a:buNone/>
            </a:pPr>
            <a:r>
              <a:rPr lang="en-US" sz="1150" dirty="0">
                <a:solidFill>
                  <a:srgbClr val="CAD6DE"/>
                </a:solidFill>
                <a:latin typeface="Cabin" pitchFamily="34" charset="0"/>
                <a:ea typeface="Cabin" pitchFamily="34" charset="-122"/>
                <a:cs typeface="Cabin" pitchFamily="34" charset="-120"/>
              </a:rPr>
              <a:t>5</a:t>
            </a:r>
            <a:endParaRPr lang="en-US" sz="1150" dirty="0"/>
          </a:p>
        </p:txBody>
      </p:sp>
      <p:sp>
        <p:nvSpPr>
          <p:cNvPr id="5" name="Text 2"/>
          <p:cNvSpPr/>
          <p:nvPr/>
        </p:nvSpPr>
        <p:spPr>
          <a:xfrm>
            <a:off x="6146840" y="1679138"/>
            <a:ext cx="6367701" cy="554950"/>
          </a:xfrm>
          <a:prstGeom prst="rect">
            <a:avLst/>
          </a:prstGeom>
          <a:noFill/>
          <a:ln/>
        </p:spPr>
        <p:txBody>
          <a:bodyPr wrap="none" lIns="0" tIns="0" rIns="0" bIns="0" rtlCol="0" anchor="t"/>
          <a:lstStyle/>
          <a:p>
            <a:pPr algn="l" indent="0" marL="0">
              <a:lnSpc>
                <a:spcPts val="4350"/>
              </a:lnSpc>
              <a:buNone/>
            </a:pPr>
            <a:r>
              <a:rPr lang="en-US" sz="3450" dirty="0">
                <a:solidFill>
                  <a:srgbClr val="FFFFFF"/>
                </a:solidFill>
                <a:latin typeface="Unbounded" pitchFamily="34" charset="0"/>
                <a:ea typeface="Unbounded" pitchFamily="34" charset="-122"/>
                <a:cs typeface="Unbounded" pitchFamily="34" charset="-120"/>
              </a:rPr>
              <a:t>Key Points on Ambiguity</a:t>
            </a:r>
            <a:endParaRPr lang="en-US" sz="3450" dirty="0"/>
          </a:p>
        </p:txBody>
      </p:sp>
      <p:sp>
        <p:nvSpPr>
          <p:cNvPr id="6" name="Shape 3"/>
          <p:cNvSpPr/>
          <p:nvPr/>
        </p:nvSpPr>
        <p:spPr>
          <a:xfrm>
            <a:off x="6146840" y="2517100"/>
            <a:ext cx="424577" cy="424577"/>
          </a:xfrm>
          <a:prstGeom prst="roundRect">
            <a:avLst>
              <a:gd name="adj" fmla="val 6667"/>
            </a:avLst>
          </a:prstGeom>
          <a:solidFill>
            <a:srgbClr val="304755"/>
          </a:solidFill>
          <a:ln/>
        </p:spPr>
      </p:sp>
      <p:sp>
        <p:nvSpPr>
          <p:cNvPr id="7" name="Text 4"/>
          <p:cNvSpPr/>
          <p:nvPr/>
        </p:nvSpPr>
        <p:spPr>
          <a:xfrm>
            <a:off x="6760012" y="2581870"/>
            <a:ext cx="2293025" cy="277535"/>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Unclear Grouping</a:t>
            </a:r>
            <a:endParaRPr lang="en-US" sz="1700" dirty="0"/>
          </a:p>
        </p:txBody>
      </p:sp>
      <p:sp>
        <p:nvSpPr>
          <p:cNvPr id="8" name="Text 5"/>
          <p:cNvSpPr/>
          <p:nvPr/>
        </p:nvSpPr>
        <p:spPr>
          <a:xfrm>
            <a:off x="6760012" y="2972514"/>
            <a:ext cx="7209949" cy="603885"/>
          </a:xfrm>
          <a:prstGeom prst="rect">
            <a:avLst/>
          </a:prstGeom>
          <a:noFill/>
          <a:ln/>
        </p:spPr>
        <p:txBody>
          <a:bodyPr wrap="squar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Ambiguity occurs when a grammar doesn't clearly specify how parts of a string should be grouped or structured.</a:t>
            </a:r>
            <a:endParaRPr lang="en-US" sz="1450" dirty="0"/>
          </a:p>
        </p:txBody>
      </p:sp>
      <p:sp>
        <p:nvSpPr>
          <p:cNvPr id="9" name="Shape 6"/>
          <p:cNvSpPr/>
          <p:nvPr/>
        </p:nvSpPr>
        <p:spPr>
          <a:xfrm>
            <a:off x="6146840" y="3953708"/>
            <a:ext cx="424577" cy="424577"/>
          </a:xfrm>
          <a:prstGeom prst="roundRect">
            <a:avLst>
              <a:gd name="adj" fmla="val 6667"/>
            </a:avLst>
          </a:prstGeom>
          <a:solidFill>
            <a:srgbClr val="304755"/>
          </a:solidFill>
          <a:ln/>
        </p:spPr>
      </p:sp>
      <p:sp>
        <p:nvSpPr>
          <p:cNvPr id="10" name="Text 7"/>
          <p:cNvSpPr/>
          <p:nvPr/>
        </p:nvSpPr>
        <p:spPr>
          <a:xfrm>
            <a:off x="6760012" y="4018478"/>
            <a:ext cx="3288625" cy="277535"/>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Interpretation Confusion</a:t>
            </a:r>
            <a:endParaRPr lang="en-US" sz="1700" dirty="0"/>
          </a:p>
        </p:txBody>
      </p:sp>
      <p:sp>
        <p:nvSpPr>
          <p:cNvPr id="11" name="Text 8"/>
          <p:cNvSpPr/>
          <p:nvPr/>
        </p:nvSpPr>
        <p:spPr>
          <a:xfrm>
            <a:off x="6760012" y="4409122"/>
            <a:ext cx="7209949" cy="301943"/>
          </a:xfrm>
          <a:prstGeom prst="rect">
            <a:avLst/>
          </a:prstGeom>
          <a:noFill/>
          <a:ln/>
        </p:spPr>
        <p:txBody>
          <a:bodyPr wrap="non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Ambiguous grammars create confusion, which is problematic in programming languages.</a:t>
            </a:r>
            <a:endParaRPr lang="en-US" sz="1450" dirty="0"/>
          </a:p>
        </p:txBody>
      </p:sp>
      <p:sp>
        <p:nvSpPr>
          <p:cNvPr id="12" name="Shape 9"/>
          <p:cNvSpPr/>
          <p:nvPr/>
        </p:nvSpPr>
        <p:spPr>
          <a:xfrm>
            <a:off x="6146840" y="5088374"/>
            <a:ext cx="424577" cy="424577"/>
          </a:xfrm>
          <a:prstGeom prst="roundRect">
            <a:avLst>
              <a:gd name="adj" fmla="val 6667"/>
            </a:avLst>
          </a:prstGeom>
          <a:solidFill>
            <a:srgbClr val="304755"/>
          </a:solidFill>
          <a:ln/>
        </p:spPr>
      </p:sp>
      <p:sp>
        <p:nvSpPr>
          <p:cNvPr id="13" name="Text 10"/>
          <p:cNvSpPr/>
          <p:nvPr/>
        </p:nvSpPr>
        <p:spPr>
          <a:xfrm>
            <a:off x="6760012" y="5153144"/>
            <a:ext cx="3007519" cy="277535"/>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Compiler Construction</a:t>
            </a:r>
            <a:endParaRPr lang="en-US" sz="1700" dirty="0"/>
          </a:p>
        </p:txBody>
      </p:sp>
      <p:sp>
        <p:nvSpPr>
          <p:cNvPr id="14" name="Text 11"/>
          <p:cNvSpPr/>
          <p:nvPr/>
        </p:nvSpPr>
        <p:spPr>
          <a:xfrm>
            <a:off x="6760012" y="5543788"/>
            <a:ext cx="7209949" cy="301943"/>
          </a:xfrm>
          <a:prstGeom prst="rect">
            <a:avLst/>
          </a:prstGeom>
          <a:noFill/>
          <a:ln/>
        </p:spPr>
        <p:txBody>
          <a:bodyPr wrap="non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Detecting and resolving ambiguity is essential to ensure correct program interpretation.</a:t>
            </a:r>
            <a:endParaRPr lang="en-US" sz="1450" dirty="0"/>
          </a:p>
        </p:txBody>
      </p:sp>
      <p:sp>
        <p:nvSpPr>
          <p:cNvPr id="15" name="Shape 12"/>
          <p:cNvSpPr/>
          <p:nvPr/>
        </p:nvSpPr>
        <p:spPr>
          <a:xfrm>
            <a:off x="6146840" y="6223040"/>
            <a:ext cx="424577" cy="424577"/>
          </a:xfrm>
          <a:prstGeom prst="roundRect">
            <a:avLst>
              <a:gd name="adj" fmla="val 6667"/>
            </a:avLst>
          </a:prstGeom>
          <a:solidFill>
            <a:srgbClr val="304755"/>
          </a:solidFill>
          <a:ln/>
        </p:spPr>
      </p:sp>
      <p:sp>
        <p:nvSpPr>
          <p:cNvPr id="16" name="Text 13"/>
          <p:cNvSpPr/>
          <p:nvPr/>
        </p:nvSpPr>
        <p:spPr>
          <a:xfrm>
            <a:off x="6760012" y="6287810"/>
            <a:ext cx="2220039" cy="277535"/>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Predictability</a:t>
            </a:r>
            <a:endParaRPr lang="en-US" sz="1700" dirty="0"/>
          </a:p>
        </p:txBody>
      </p:sp>
      <p:sp>
        <p:nvSpPr>
          <p:cNvPr id="17" name="Text 14"/>
          <p:cNvSpPr/>
          <p:nvPr/>
        </p:nvSpPr>
        <p:spPr>
          <a:xfrm>
            <a:off x="6760012" y="6678454"/>
            <a:ext cx="7209949" cy="301943"/>
          </a:xfrm>
          <a:prstGeom prst="rect">
            <a:avLst/>
          </a:prstGeom>
          <a:noFill/>
          <a:ln/>
        </p:spPr>
        <p:txBody>
          <a:bodyPr wrap="non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Unambiguous grammars are preferred for simpler, more predictable, and reliable compilers.</a:t>
            </a:r>
            <a:endParaRPr lang="en-US" sz="1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Shape 0"/>
          <p:cNvSpPr/>
          <p:nvPr/>
        </p:nvSpPr>
        <p:spPr>
          <a:xfrm>
            <a:off x="6063020" y="1087993"/>
            <a:ext cx="272534" cy="309682"/>
          </a:xfrm>
          <a:prstGeom prst="roundRect">
            <a:avLst>
              <a:gd name="adj" fmla="val 7255"/>
            </a:avLst>
          </a:prstGeom>
          <a:solidFill>
            <a:srgbClr val="054842"/>
          </a:solidFill>
          <a:ln/>
        </p:spPr>
      </p:sp>
      <p:sp>
        <p:nvSpPr>
          <p:cNvPr id="4" name="Text 1"/>
          <p:cNvSpPr/>
          <p:nvPr/>
        </p:nvSpPr>
        <p:spPr>
          <a:xfrm>
            <a:off x="6161842" y="1137404"/>
            <a:ext cx="74890" cy="210860"/>
          </a:xfrm>
          <a:prstGeom prst="rect">
            <a:avLst/>
          </a:prstGeom>
          <a:noFill/>
          <a:ln/>
        </p:spPr>
        <p:txBody>
          <a:bodyPr wrap="none" lIns="0" tIns="0" rIns="0" bIns="0" rtlCol="0" anchor="t"/>
          <a:lstStyle/>
          <a:p>
            <a:pPr algn="l" indent="0" marL="0">
              <a:lnSpc>
                <a:spcPts val="1650"/>
              </a:lnSpc>
              <a:buNone/>
            </a:pPr>
            <a:r>
              <a:rPr lang="en-US" sz="1000" dirty="0">
                <a:solidFill>
                  <a:srgbClr val="CAD6DE"/>
                </a:solidFill>
                <a:latin typeface="Cabin" pitchFamily="34" charset="0"/>
                <a:ea typeface="Cabin" pitchFamily="34" charset="-122"/>
                <a:cs typeface="Cabin" pitchFamily="34" charset="-120"/>
              </a:rPr>
              <a:t>6</a:t>
            </a:r>
            <a:endParaRPr lang="en-US" sz="1000" dirty="0"/>
          </a:p>
        </p:txBody>
      </p:sp>
      <p:sp>
        <p:nvSpPr>
          <p:cNvPr id="5" name="Text 2"/>
          <p:cNvSpPr/>
          <p:nvPr/>
        </p:nvSpPr>
        <p:spPr>
          <a:xfrm>
            <a:off x="6063020" y="1463516"/>
            <a:ext cx="7594044" cy="484584"/>
          </a:xfrm>
          <a:prstGeom prst="rect">
            <a:avLst/>
          </a:prstGeom>
          <a:noFill/>
          <a:ln/>
        </p:spPr>
        <p:txBody>
          <a:bodyPr wrap="none" lIns="0" tIns="0" rIns="0" bIns="0" rtlCol="0" anchor="t"/>
          <a:lstStyle/>
          <a:p>
            <a:pPr algn="l" indent="0" marL="0">
              <a:lnSpc>
                <a:spcPts val="3800"/>
              </a:lnSpc>
              <a:buNone/>
            </a:pPr>
            <a:r>
              <a:rPr lang="en-US" sz="3050" dirty="0">
                <a:solidFill>
                  <a:srgbClr val="FFFFFF"/>
                </a:solidFill>
                <a:latin typeface="Unbounded" pitchFamily="34" charset="0"/>
                <a:ea typeface="Unbounded" pitchFamily="34" charset="-122"/>
                <a:cs typeface="Unbounded" pitchFamily="34" charset="-120"/>
              </a:rPr>
              <a:t>Removing Ambiguity in Grammar</a:t>
            </a:r>
            <a:endParaRPr lang="en-US" sz="3050" dirty="0"/>
          </a:p>
        </p:txBody>
      </p:sp>
      <p:sp>
        <p:nvSpPr>
          <p:cNvPr id="6" name="Text 3"/>
          <p:cNvSpPr/>
          <p:nvPr/>
        </p:nvSpPr>
        <p:spPr>
          <a:xfrm>
            <a:off x="6063020" y="2195155"/>
            <a:ext cx="164663" cy="205859"/>
          </a:xfrm>
          <a:prstGeom prst="rect">
            <a:avLst/>
          </a:prstGeom>
          <a:noFill/>
          <a:ln/>
        </p:spPr>
        <p:txBody>
          <a:bodyPr wrap="none" lIns="0" tIns="0" rIns="0" bIns="0" rtlCol="0" anchor="t"/>
          <a:lstStyle/>
          <a:p>
            <a:pPr algn="l" indent="0" marL="0">
              <a:lnSpc>
                <a:spcPts val="2050"/>
              </a:lnSpc>
              <a:buNone/>
            </a:pPr>
            <a:r>
              <a:rPr lang="en-US" sz="1250" dirty="0">
                <a:solidFill>
                  <a:srgbClr val="CAD6DE"/>
                </a:solidFill>
                <a:latin typeface="Unbounded Light" pitchFamily="34" charset="0"/>
                <a:ea typeface="Unbounded Light" pitchFamily="34" charset="-122"/>
                <a:cs typeface="Unbounded Light" pitchFamily="34" charset="-120"/>
              </a:rPr>
              <a:t>01</a:t>
            </a:r>
            <a:endParaRPr lang="en-US" sz="1250" dirty="0"/>
          </a:p>
        </p:txBody>
      </p:sp>
      <p:sp>
        <p:nvSpPr>
          <p:cNvPr id="7" name="Shape 4"/>
          <p:cNvSpPr/>
          <p:nvPr/>
        </p:nvSpPr>
        <p:spPr>
          <a:xfrm>
            <a:off x="6063020" y="2452092"/>
            <a:ext cx="7990761" cy="22860"/>
          </a:xfrm>
          <a:prstGeom prst="rect">
            <a:avLst/>
          </a:prstGeom>
          <a:solidFill>
            <a:srgbClr val="0A988B"/>
          </a:solidFill>
          <a:ln/>
        </p:spPr>
      </p:sp>
      <p:sp>
        <p:nvSpPr>
          <p:cNvPr id="8" name="Text 5"/>
          <p:cNvSpPr/>
          <p:nvPr/>
        </p:nvSpPr>
        <p:spPr>
          <a:xfrm>
            <a:off x="6063020" y="2580084"/>
            <a:ext cx="2925008" cy="242292"/>
          </a:xfrm>
          <a:prstGeom prst="rect">
            <a:avLst/>
          </a:prstGeom>
          <a:noFill/>
          <a:ln/>
        </p:spPr>
        <p:txBody>
          <a:bodyPr wrap="none" lIns="0" tIns="0" rIns="0" bIns="0" rtlCol="0" anchor="t"/>
          <a:lstStyle/>
          <a:p>
            <a:pPr algn="l" indent="0" marL="0">
              <a:lnSpc>
                <a:spcPts val="1900"/>
              </a:lnSpc>
              <a:buNone/>
            </a:pPr>
            <a:r>
              <a:rPr lang="en-US" sz="1500" dirty="0">
                <a:solidFill>
                  <a:srgbClr val="CAD6DE"/>
                </a:solidFill>
                <a:latin typeface="Unbounded" pitchFamily="34" charset="0"/>
                <a:ea typeface="Unbounded" pitchFamily="34" charset="-122"/>
                <a:cs typeface="Unbounded" pitchFamily="34" charset="-120"/>
              </a:rPr>
              <a:t>Simplify Production Rules</a:t>
            </a:r>
            <a:endParaRPr lang="en-US" sz="1500" dirty="0"/>
          </a:p>
        </p:txBody>
      </p:sp>
      <p:sp>
        <p:nvSpPr>
          <p:cNvPr id="9" name="Text 6"/>
          <p:cNvSpPr/>
          <p:nvPr/>
        </p:nvSpPr>
        <p:spPr>
          <a:xfrm>
            <a:off x="6063020" y="2921198"/>
            <a:ext cx="7990761" cy="263604"/>
          </a:xfrm>
          <a:prstGeom prst="rect">
            <a:avLst/>
          </a:prstGeom>
          <a:noFill/>
          <a:ln/>
        </p:spPr>
        <p:txBody>
          <a:bodyPr wrap="none" lIns="0" tIns="0" rIns="0" bIns="0" rtlCol="0" anchor="t"/>
          <a:lstStyle/>
          <a:p>
            <a:pPr algn="l" indent="0" marL="0">
              <a:lnSpc>
                <a:spcPts val="2050"/>
              </a:lnSpc>
              <a:buNone/>
            </a:pPr>
            <a:r>
              <a:rPr lang="en-US" sz="1250" dirty="0">
                <a:solidFill>
                  <a:srgbClr val="CAD6DE"/>
                </a:solidFill>
                <a:latin typeface="Cabin" pitchFamily="34" charset="0"/>
                <a:ea typeface="Cabin" pitchFamily="34" charset="-122"/>
                <a:cs typeface="Cabin" pitchFamily="34" charset="-120"/>
              </a:rPr>
              <a:t>Break down complex rules into smaller, simpler ones to avoid multiple interpretations.</a:t>
            </a:r>
            <a:endParaRPr lang="en-US" sz="1250" dirty="0"/>
          </a:p>
        </p:txBody>
      </p:sp>
      <p:sp>
        <p:nvSpPr>
          <p:cNvPr id="10" name="Text 7"/>
          <p:cNvSpPr/>
          <p:nvPr/>
        </p:nvSpPr>
        <p:spPr>
          <a:xfrm>
            <a:off x="6063020" y="3472934"/>
            <a:ext cx="164663" cy="205859"/>
          </a:xfrm>
          <a:prstGeom prst="rect">
            <a:avLst/>
          </a:prstGeom>
          <a:noFill/>
          <a:ln/>
        </p:spPr>
        <p:txBody>
          <a:bodyPr wrap="none" lIns="0" tIns="0" rIns="0" bIns="0" rtlCol="0" anchor="t"/>
          <a:lstStyle/>
          <a:p>
            <a:pPr algn="l" indent="0" marL="0">
              <a:lnSpc>
                <a:spcPts val="2050"/>
              </a:lnSpc>
              <a:buNone/>
            </a:pPr>
            <a:r>
              <a:rPr lang="en-US" sz="1250" dirty="0">
                <a:solidFill>
                  <a:srgbClr val="CAD6DE"/>
                </a:solidFill>
                <a:latin typeface="Unbounded Light" pitchFamily="34" charset="0"/>
                <a:ea typeface="Unbounded Light" pitchFamily="34" charset="-122"/>
                <a:cs typeface="Unbounded Light" pitchFamily="34" charset="-120"/>
              </a:rPr>
              <a:t>02</a:t>
            </a:r>
            <a:endParaRPr lang="en-US" sz="1250" dirty="0"/>
          </a:p>
        </p:txBody>
      </p:sp>
      <p:sp>
        <p:nvSpPr>
          <p:cNvPr id="11" name="Shape 8"/>
          <p:cNvSpPr/>
          <p:nvPr/>
        </p:nvSpPr>
        <p:spPr>
          <a:xfrm>
            <a:off x="6063020" y="3729871"/>
            <a:ext cx="7990761" cy="22860"/>
          </a:xfrm>
          <a:prstGeom prst="rect">
            <a:avLst/>
          </a:prstGeom>
          <a:solidFill>
            <a:srgbClr val="0A988B"/>
          </a:solidFill>
          <a:ln/>
        </p:spPr>
      </p:sp>
      <p:sp>
        <p:nvSpPr>
          <p:cNvPr id="12" name="Text 9"/>
          <p:cNvSpPr/>
          <p:nvPr/>
        </p:nvSpPr>
        <p:spPr>
          <a:xfrm>
            <a:off x="6063020" y="3857863"/>
            <a:ext cx="3601998" cy="242292"/>
          </a:xfrm>
          <a:prstGeom prst="rect">
            <a:avLst/>
          </a:prstGeom>
          <a:noFill/>
          <a:ln/>
        </p:spPr>
        <p:txBody>
          <a:bodyPr wrap="none" lIns="0" tIns="0" rIns="0" bIns="0" rtlCol="0" anchor="t"/>
          <a:lstStyle/>
          <a:p>
            <a:pPr algn="l" indent="0" marL="0">
              <a:lnSpc>
                <a:spcPts val="1900"/>
              </a:lnSpc>
              <a:buNone/>
            </a:pPr>
            <a:r>
              <a:rPr lang="en-US" sz="1500" dirty="0">
                <a:solidFill>
                  <a:srgbClr val="CAD6DE"/>
                </a:solidFill>
                <a:latin typeface="Unbounded" pitchFamily="34" charset="0"/>
                <a:ea typeface="Unbounded" pitchFamily="34" charset="-122"/>
                <a:cs typeface="Unbounded" pitchFamily="34" charset="-120"/>
              </a:rPr>
              <a:t>Set Precedence &amp; Associativity</a:t>
            </a:r>
            <a:endParaRPr lang="en-US" sz="1500" dirty="0"/>
          </a:p>
        </p:txBody>
      </p:sp>
      <p:sp>
        <p:nvSpPr>
          <p:cNvPr id="13" name="Text 10"/>
          <p:cNvSpPr/>
          <p:nvPr/>
        </p:nvSpPr>
        <p:spPr>
          <a:xfrm>
            <a:off x="6063020" y="4198977"/>
            <a:ext cx="7990761" cy="263604"/>
          </a:xfrm>
          <a:prstGeom prst="rect">
            <a:avLst/>
          </a:prstGeom>
          <a:noFill/>
          <a:ln/>
        </p:spPr>
        <p:txBody>
          <a:bodyPr wrap="none" lIns="0" tIns="0" rIns="0" bIns="0" rtlCol="0" anchor="t"/>
          <a:lstStyle/>
          <a:p>
            <a:pPr algn="l" indent="0" marL="0">
              <a:lnSpc>
                <a:spcPts val="2050"/>
              </a:lnSpc>
              <a:buNone/>
            </a:pPr>
            <a:r>
              <a:rPr lang="en-US" sz="1250" dirty="0">
                <a:solidFill>
                  <a:srgbClr val="CAD6DE"/>
                </a:solidFill>
                <a:latin typeface="Cabin" pitchFamily="34" charset="0"/>
                <a:ea typeface="Cabin" pitchFamily="34" charset="-122"/>
                <a:cs typeface="Cabin" pitchFamily="34" charset="-120"/>
              </a:rPr>
              <a:t>Clearly define the order of operations (e.g., multiplication before addition, left-to-right grouping).</a:t>
            </a:r>
            <a:endParaRPr lang="en-US" sz="1250" dirty="0"/>
          </a:p>
        </p:txBody>
      </p:sp>
      <p:sp>
        <p:nvSpPr>
          <p:cNvPr id="14" name="Text 11"/>
          <p:cNvSpPr/>
          <p:nvPr/>
        </p:nvSpPr>
        <p:spPr>
          <a:xfrm>
            <a:off x="6063020" y="4750713"/>
            <a:ext cx="164663" cy="205859"/>
          </a:xfrm>
          <a:prstGeom prst="rect">
            <a:avLst/>
          </a:prstGeom>
          <a:noFill/>
          <a:ln/>
        </p:spPr>
        <p:txBody>
          <a:bodyPr wrap="none" lIns="0" tIns="0" rIns="0" bIns="0" rtlCol="0" anchor="t"/>
          <a:lstStyle/>
          <a:p>
            <a:pPr algn="l" indent="0" marL="0">
              <a:lnSpc>
                <a:spcPts val="2050"/>
              </a:lnSpc>
              <a:buNone/>
            </a:pPr>
            <a:r>
              <a:rPr lang="en-US" sz="1250" dirty="0">
                <a:solidFill>
                  <a:srgbClr val="CAD6DE"/>
                </a:solidFill>
                <a:latin typeface="Unbounded Light" pitchFamily="34" charset="0"/>
                <a:ea typeface="Unbounded Light" pitchFamily="34" charset="-122"/>
                <a:cs typeface="Unbounded Light" pitchFamily="34" charset="-120"/>
              </a:rPr>
              <a:t>03</a:t>
            </a:r>
            <a:endParaRPr lang="en-US" sz="1250" dirty="0"/>
          </a:p>
        </p:txBody>
      </p:sp>
      <p:sp>
        <p:nvSpPr>
          <p:cNvPr id="15" name="Shape 12"/>
          <p:cNvSpPr/>
          <p:nvPr/>
        </p:nvSpPr>
        <p:spPr>
          <a:xfrm>
            <a:off x="6063020" y="5007650"/>
            <a:ext cx="7990761" cy="22860"/>
          </a:xfrm>
          <a:prstGeom prst="rect">
            <a:avLst/>
          </a:prstGeom>
          <a:solidFill>
            <a:srgbClr val="0A988B"/>
          </a:solidFill>
          <a:ln/>
        </p:spPr>
      </p:sp>
      <p:sp>
        <p:nvSpPr>
          <p:cNvPr id="16" name="Text 13"/>
          <p:cNvSpPr/>
          <p:nvPr/>
        </p:nvSpPr>
        <p:spPr>
          <a:xfrm>
            <a:off x="6063020" y="5135642"/>
            <a:ext cx="2052280" cy="242292"/>
          </a:xfrm>
          <a:prstGeom prst="rect">
            <a:avLst/>
          </a:prstGeom>
          <a:noFill/>
          <a:ln/>
        </p:spPr>
        <p:txBody>
          <a:bodyPr wrap="none" lIns="0" tIns="0" rIns="0" bIns="0" rtlCol="0" anchor="t"/>
          <a:lstStyle/>
          <a:p>
            <a:pPr algn="l" indent="0" marL="0">
              <a:lnSpc>
                <a:spcPts val="1900"/>
              </a:lnSpc>
              <a:buNone/>
            </a:pPr>
            <a:r>
              <a:rPr lang="en-US" sz="1500" dirty="0">
                <a:solidFill>
                  <a:srgbClr val="CAD6DE"/>
                </a:solidFill>
                <a:latin typeface="Unbounded" pitchFamily="34" charset="0"/>
                <a:ea typeface="Unbounded" pitchFamily="34" charset="-122"/>
                <a:cs typeface="Unbounded" pitchFamily="34" charset="-120"/>
              </a:rPr>
              <a:t>Fix Left Recursion</a:t>
            </a:r>
            <a:endParaRPr lang="en-US" sz="1500" dirty="0"/>
          </a:p>
        </p:txBody>
      </p:sp>
      <p:sp>
        <p:nvSpPr>
          <p:cNvPr id="17" name="Text 14"/>
          <p:cNvSpPr/>
          <p:nvPr/>
        </p:nvSpPr>
        <p:spPr>
          <a:xfrm>
            <a:off x="6063020" y="5476756"/>
            <a:ext cx="7990761" cy="263604"/>
          </a:xfrm>
          <a:prstGeom prst="rect">
            <a:avLst/>
          </a:prstGeom>
          <a:noFill/>
          <a:ln/>
        </p:spPr>
        <p:txBody>
          <a:bodyPr wrap="none" lIns="0" tIns="0" rIns="0" bIns="0" rtlCol="0" anchor="t"/>
          <a:lstStyle/>
          <a:p>
            <a:pPr algn="l" indent="0" marL="0">
              <a:lnSpc>
                <a:spcPts val="2050"/>
              </a:lnSpc>
              <a:buNone/>
            </a:pPr>
            <a:r>
              <a:rPr lang="en-US" sz="1250" dirty="0">
                <a:solidFill>
                  <a:srgbClr val="CAD6DE"/>
                </a:solidFill>
                <a:latin typeface="Cabin" pitchFamily="34" charset="0"/>
                <a:ea typeface="Cabin" pitchFamily="34" charset="-122"/>
                <a:cs typeface="Cabin" pitchFamily="34" charset="-120"/>
              </a:rPr>
              <a:t>Change rules so recursion occurs at the end, preventing infinite loops.</a:t>
            </a:r>
            <a:endParaRPr lang="en-US" sz="1250" dirty="0"/>
          </a:p>
        </p:txBody>
      </p:sp>
      <p:sp>
        <p:nvSpPr>
          <p:cNvPr id="18" name="Text 15"/>
          <p:cNvSpPr/>
          <p:nvPr/>
        </p:nvSpPr>
        <p:spPr>
          <a:xfrm>
            <a:off x="6063020" y="6028492"/>
            <a:ext cx="164663" cy="205859"/>
          </a:xfrm>
          <a:prstGeom prst="rect">
            <a:avLst/>
          </a:prstGeom>
          <a:noFill/>
          <a:ln/>
        </p:spPr>
        <p:txBody>
          <a:bodyPr wrap="none" lIns="0" tIns="0" rIns="0" bIns="0" rtlCol="0" anchor="t"/>
          <a:lstStyle/>
          <a:p>
            <a:pPr algn="l" indent="0" marL="0">
              <a:lnSpc>
                <a:spcPts val="2050"/>
              </a:lnSpc>
              <a:buNone/>
            </a:pPr>
            <a:r>
              <a:rPr lang="en-US" sz="1250" dirty="0">
                <a:solidFill>
                  <a:srgbClr val="CAD6DE"/>
                </a:solidFill>
                <a:latin typeface="Unbounded Light" pitchFamily="34" charset="0"/>
                <a:ea typeface="Unbounded Light" pitchFamily="34" charset="-122"/>
                <a:cs typeface="Unbounded Light" pitchFamily="34" charset="-120"/>
              </a:rPr>
              <a:t>04</a:t>
            </a:r>
            <a:endParaRPr lang="en-US" sz="1250" dirty="0"/>
          </a:p>
        </p:txBody>
      </p:sp>
      <p:sp>
        <p:nvSpPr>
          <p:cNvPr id="19" name="Shape 16"/>
          <p:cNvSpPr/>
          <p:nvPr/>
        </p:nvSpPr>
        <p:spPr>
          <a:xfrm>
            <a:off x="6063020" y="6285428"/>
            <a:ext cx="7990761" cy="22860"/>
          </a:xfrm>
          <a:prstGeom prst="rect">
            <a:avLst/>
          </a:prstGeom>
          <a:solidFill>
            <a:srgbClr val="0A988B"/>
          </a:solidFill>
          <a:ln/>
        </p:spPr>
      </p:sp>
      <p:sp>
        <p:nvSpPr>
          <p:cNvPr id="20" name="Text 17"/>
          <p:cNvSpPr/>
          <p:nvPr/>
        </p:nvSpPr>
        <p:spPr>
          <a:xfrm>
            <a:off x="6063020" y="6413421"/>
            <a:ext cx="3069074" cy="242292"/>
          </a:xfrm>
          <a:prstGeom prst="rect">
            <a:avLst/>
          </a:prstGeom>
          <a:noFill/>
          <a:ln/>
        </p:spPr>
        <p:txBody>
          <a:bodyPr wrap="none" lIns="0" tIns="0" rIns="0" bIns="0" rtlCol="0" anchor="t"/>
          <a:lstStyle/>
          <a:p>
            <a:pPr algn="l" indent="0" marL="0">
              <a:lnSpc>
                <a:spcPts val="1900"/>
              </a:lnSpc>
              <a:buNone/>
            </a:pPr>
            <a:r>
              <a:rPr lang="en-US" sz="1500" dirty="0">
                <a:solidFill>
                  <a:srgbClr val="CAD6DE"/>
                </a:solidFill>
                <a:latin typeface="Unbounded" pitchFamily="34" charset="0"/>
                <a:ea typeface="Unbounded" pitchFamily="34" charset="-122"/>
                <a:cs typeface="Unbounded" pitchFamily="34" charset="-120"/>
              </a:rPr>
              <a:t>Factor Out Common Parts</a:t>
            </a:r>
            <a:endParaRPr lang="en-US" sz="1500" dirty="0"/>
          </a:p>
        </p:txBody>
      </p:sp>
      <p:sp>
        <p:nvSpPr>
          <p:cNvPr id="21" name="Text 18"/>
          <p:cNvSpPr/>
          <p:nvPr/>
        </p:nvSpPr>
        <p:spPr>
          <a:xfrm>
            <a:off x="6063020" y="6754535"/>
            <a:ext cx="7990761" cy="263604"/>
          </a:xfrm>
          <a:prstGeom prst="rect">
            <a:avLst/>
          </a:prstGeom>
          <a:noFill/>
          <a:ln/>
        </p:spPr>
        <p:txBody>
          <a:bodyPr wrap="none" lIns="0" tIns="0" rIns="0" bIns="0" rtlCol="0" anchor="t"/>
          <a:lstStyle/>
          <a:p>
            <a:pPr algn="l" indent="0" marL="0">
              <a:lnSpc>
                <a:spcPts val="2050"/>
              </a:lnSpc>
              <a:buNone/>
            </a:pPr>
            <a:r>
              <a:rPr lang="en-US" sz="1250" dirty="0">
                <a:solidFill>
                  <a:srgbClr val="CAD6DE"/>
                </a:solidFill>
                <a:latin typeface="Cabin" pitchFamily="34" charset="0"/>
                <a:ea typeface="Cabin" pitchFamily="34" charset="-122"/>
                <a:cs typeface="Cabin" pitchFamily="34" charset="-120"/>
              </a:rPr>
              <a:t>Combine common rule beginnings (e.g., A → αβ | αγ becomes A → αA' and A' → β | γ).</a:t>
            </a:r>
            <a:endParaRPr lang="en-US" sz="12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2122765" y="481132"/>
            <a:ext cx="279559" cy="327779"/>
          </a:xfrm>
          <a:prstGeom prst="roundRect">
            <a:avLst>
              <a:gd name="adj" fmla="val 7488"/>
            </a:avLst>
          </a:prstGeom>
          <a:solidFill>
            <a:srgbClr val="054842"/>
          </a:solidFill>
          <a:ln/>
        </p:spPr>
      </p:sp>
      <p:sp>
        <p:nvSpPr>
          <p:cNvPr id="3" name="Text 1"/>
          <p:cNvSpPr/>
          <p:nvPr/>
        </p:nvSpPr>
        <p:spPr>
          <a:xfrm>
            <a:off x="2227421" y="533400"/>
            <a:ext cx="70247" cy="223242"/>
          </a:xfrm>
          <a:prstGeom prst="rect">
            <a:avLst/>
          </a:prstGeom>
          <a:noFill/>
          <a:ln/>
        </p:spPr>
        <p:txBody>
          <a:bodyPr wrap="none" lIns="0" tIns="0" rIns="0" bIns="0" rtlCol="0" anchor="t"/>
          <a:lstStyle/>
          <a:p>
            <a:pPr algn="l" indent="0" marL="0">
              <a:lnSpc>
                <a:spcPts val="1750"/>
              </a:lnSpc>
              <a:buNone/>
            </a:pPr>
            <a:r>
              <a:rPr lang="en-US" sz="1050" dirty="0">
                <a:solidFill>
                  <a:srgbClr val="CAD6DE"/>
                </a:solidFill>
                <a:latin typeface="Cabin" pitchFamily="34" charset="0"/>
                <a:ea typeface="Cabin" pitchFamily="34" charset="-122"/>
                <a:cs typeface="Cabin" pitchFamily="34" charset="-120"/>
              </a:rPr>
              <a:t>7</a:t>
            </a:r>
            <a:endParaRPr lang="en-US" sz="1050" dirty="0"/>
          </a:p>
        </p:txBody>
      </p:sp>
      <p:sp>
        <p:nvSpPr>
          <p:cNvPr id="4" name="Text 2"/>
          <p:cNvSpPr/>
          <p:nvPr/>
        </p:nvSpPr>
        <p:spPr>
          <a:xfrm>
            <a:off x="2122765" y="878681"/>
            <a:ext cx="4655344" cy="512921"/>
          </a:xfrm>
          <a:prstGeom prst="rect">
            <a:avLst/>
          </a:prstGeom>
          <a:noFill/>
          <a:ln/>
        </p:spPr>
        <p:txBody>
          <a:bodyPr wrap="none" lIns="0" tIns="0" rIns="0" bIns="0" rtlCol="0" anchor="t"/>
          <a:lstStyle/>
          <a:p>
            <a:pPr algn="l" indent="0" marL="0">
              <a:lnSpc>
                <a:spcPts val="4000"/>
              </a:lnSpc>
              <a:buNone/>
            </a:pPr>
            <a:r>
              <a:rPr lang="en-US" sz="3200" dirty="0">
                <a:solidFill>
                  <a:srgbClr val="FFFFFF"/>
                </a:solidFill>
                <a:latin typeface="Unbounded" pitchFamily="34" charset="0"/>
                <a:ea typeface="Unbounded" pitchFamily="34" charset="-122"/>
                <a:cs typeface="Unbounded" pitchFamily="34" charset="-120"/>
              </a:rPr>
              <a:t>Inherent Ambiguity</a:t>
            </a:r>
            <a:endParaRPr lang="en-US" sz="3200" dirty="0"/>
          </a:p>
        </p:txBody>
      </p:sp>
      <p:sp>
        <p:nvSpPr>
          <p:cNvPr id="5" name="Text 3"/>
          <p:cNvSpPr/>
          <p:nvPr/>
        </p:nvSpPr>
        <p:spPr>
          <a:xfrm>
            <a:off x="2122765" y="1653183"/>
            <a:ext cx="10384750" cy="558165"/>
          </a:xfrm>
          <a:prstGeom prst="rect">
            <a:avLst/>
          </a:prstGeom>
          <a:noFill/>
          <a:ln/>
        </p:spPr>
        <p:txBody>
          <a:bodyPr wrap="square" lIns="0" tIns="0" rIns="0" bIns="0" rtlCol="0" anchor="t"/>
          <a:lstStyle/>
          <a:p>
            <a:pPr algn="l" indent="0" marL="0">
              <a:lnSpc>
                <a:spcPts val="2150"/>
              </a:lnSpc>
              <a:buNone/>
            </a:pPr>
            <a:r>
              <a:rPr lang="en-US" sz="1350" dirty="0">
                <a:solidFill>
                  <a:srgbClr val="CAD6DE"/>
                </a:solidFill>
                <a:latin typeface="Cabin" pitchFamily="34" charset="0"/>
                <a:ea typeface="Cabin" pitchFamily="34" charset="-122"/>
                <a:cs typeface="Cabin" pitchFamily="34" charset="-120"/>
              </a:rPr>
              <a:t>A Context-Free Language (CFL) is inherently ambiguous if every possible grammar for it is ambiguous. This means no matter how the grammar is written, some strings will always have multiple parse trees.</a:t>
            </a:r>
            <a:endParaRPr lang="en-US" sz="1350" dirty="0"/>
          </a:p>
        </p:txBody>
      </p:sp>
      <p:sp>
        <p:nvSpPr>
          <p:cNvPr id="6" name="Text 4"/>
          <p:cNvSpPr/>
          <p:nvPr/>
        </p:nvSpPr>
        <p:spPr>
          <a:xfrm>
            <a:off x="2122765" y="2407563"/>
            <a:ext cx="10384750" cy="279083"/>
          </a:xfrm>
          <a:prstGeom prst="rect">
            <a:avLst/>
          </a:prstGeom>
          <a:noFill/>
          <a:ln/>
        </p:spPr>
        <p:txBody>
          <a:bodyPr wrap="none" lIns="0" tIns="0" rIns="0" bIns="0" rtlCol="0" anchor="t"/>
          <a:lstStyle/>
          <a:p>
            <a:pPr algn="l" indent="0" marL="0">
              <a:lnSpc>
                <a:spcPts val="2150"/>
              </a:lnSpc>
              <a:buNone/>
            </a:pPr>
            <a:r>
              <a:rPr lang="en-US" sz="1350" b="1" dirty="0">
                <a:solidFill>
                  <a:srgbClr val="CAD6DE"/>
                </a:solidFill>
                <a:latin typeface="Cabin" pitchFamily="34" charset="0"/>
                <a:ea typeface="Cabin" pitchFamily="34" charset="-122"/>
                <a:cs typeface="Cabin" pitchFamily="34" charset="-120"/>
              </a:rPr>
              <a:t>Example Language L:</a:t>
            </a:r>
            <a:endParaRPr lang="en-US" sz="1350" dirty="0"/>
          </a:p>
        </p:txBody>
      </p:sp>
      <p:sp>
        <p:nvSpPr>
          <p:cNvPr id="7" name="Text 5"/>
          <p:cNvSpPr/>
          <p:nvPr/>
        </p:nvSpPr>
        <p:spPr>
          <a:xfrm>
            <a:off x="2122765" y="2907387"/>
            <a:ext cx="10384750" cy="300038"/>
          </a:xfrm>
          <a:prstGeom prst="rect">
            <a:avLst/>
          </a:prstGeom>
          <a:noFill/>
          <a:ln/>
        </p:spPr>
        <p:txBody>
          <a:bodyPr wrap="none" lIns="0" tIns="0" rIns="0" bIns="0" rtlCol="0" anchor="t"/>
          <a:lstStyle/>
          <a:p>
            <a:pPr algn="l" indent="0" marL="0">
              <a:lnSpc>
                <a:spcPts val="2450"/>
              </a:lnSpc>
              <a:buNone/>
            </a:pPr>
            <a:endParaRPr lang="en-US" sz="1500" dirty="0"/>
          </a:p>
        </p:txBody>
      </p:sp>
      <p:pic>
        <p:nvPicPr>
          <p:cNvPr id="8" name="Image 0" descr="preencoded.png">    </p:cNvPr>
          <p:cNvPicPr>
            <a:picLocks noChangeAspect="1"/>
          </p:cNvPicPr>
          <p:nvPr/>
        </p:nvPicPr>
        <p:blipFill>
          <a:blip r:embed="rId1"/>
          <a:stretch>
            <a:fillRect/>
          </a:stretch>
        </p:blipFill>
        <p:spPr>
          <a:xfrm>
            <a:off x="2122765" y="2907387"/>
            <a:ext cx="10384750" cy="300038"/>
          </a:xfrm>
          <a:prstGeom prst="rect">
            <a:avLst/>
          </a:prstGeom>
        </p:spPr>
      </p:pic>
      <p:sp>
        <p:nvSpPr>
          <p:cNvPr id="9" name="Text 6"/>
          <p:cNvSpPr/>
          <p:nvPr/>
        </p:nvSpPr>
        <p:spPr>
          <a:xfrm>
            <a:off x="2122765" y="3428167"/>
            <a:ext cx="10384750" cy="279083"/>
          </a:xfrm>
          <a:prstGeom prst="rect">
            <a:avLst/>
          </a:prstGeom>
          <a:noFill/>
          <a:ln/>
        </p:spPr>
        <p:txBody>
          <a:bodyPr wrap="none" lIns="0" tIns="0" rIns="0" bIns="0" rtlCol="0" anchor="t"/>
          <a:lstStyle/>
          <a:p>
            <a:pPr algn="l" indent="0" marL="0">
              <a:lnSpc>
                <a:spcPts val="2150"/>
              </a:lnSpc>
              <a:buNone/>
            </a:pPr>
            <a:r>
              <a:rPr lang="en-US" sz="1350" dirty="0">
                <a:solidFill>
                  <a:srgbClr val="CAD6DE"/>
                </a:solidFill>
                <a:latin typeface="Cabin" pitchFamily="34" charset="0"/>
                <a:ea typeface="Cabin" pitchFamily="34" charset="-122"/>
                <a:cs typeface="Cabin" pitchFamily="34" charset="-120"/>
              </a:rPr>
              <a:t>The string "aabbccdd" can be parsed in two distinct ways using different rules, demonstrating inherent ambiguity.</a:t>
            </a:r>
            <a:endParaRPr lang="en-US" sz="1350" dirty="0"/>
          </a:p>
        </p:txBody>
      </p:sp>
      <p:pic>
        <p:nvPicPr>
          <p:cNvPr id="10" name="Image 1" descr="preencoded.png">    </p:cNvPr>
          <p:cNvPicPr>
            <a:picLocks noChangeAspect="1"/>
          </p:cNvPicPr>
          <p:nvPr/>
        </p:nvPicPr>
        <p:blipFill>
          <a:blip r:embed="rId2"/>
          <a:stretch>
            <a:fillRect/>
          </a:stretch>
        </p:blipFill>
        <p:spPr>
          <a:xfrm>
            <a:off x="2122765" y="3903464"/>
            <a:ext cx="8811220" cy="384500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1144310" y="721757"/>
            <a:ext cx="12219384" cy="609719"/>
          </a:xfrm>
          <a:prstGeom prst="rect">
            <a:avLst/>
          </a:prstGeom>
          <a:noFill/>
          <a:ln/>
        </p:spPr>
        <p:txBody>
          <a:bodyPr wrap="none" lIns="0" tIns="0" rIns="0" bIns="0" rtlCol="0" anchor="t"/>
          <a:lstStyle/>
          <a:p>
            <a:pPr algn="l" indent="0" marL="0">
              <a:lnSpc>
                <a:spcPts val="4800"/>
              </a:lnSpc>
              <a:buNone/>
            </a:pPr>
            <a:r>
              <a:rPr lang="en-US" sz="3800" dirty="0">
                <a:solidFill>
                  <a:srgbClr val="FFFFFF"/>
                </a:solidFill>
                <a:latin typeface="Unbounded" pitchFamily="34" charset="0"/>
                <a:ea typeface="Unbounded" pitchFamily="34" charset="-122"/>
                <a:cs typeface="Unbounded" pitchFamily="34" charset="-120"/>
              </a:rPr>
              <a:t>Important Points on Ambiguous Grammar</a:t>
            </a:r>
            <a:endParaRPr lang="en-US" sz="3800" dirty="0"/>
          </a:p>
        </p:txBody>
      </p:sp>
      <p:sp>
        <p:nvSpPr>
          <p:cNvPr id="3" name="Shape 1"/>
          <p:cNvSpPr/>
          <p:nvPr/>
        </p:nvSpPr>
        <p:spPr>
          <a:xfrm>
            <a:off x="1144310" y="2056924"/>
            <a:ext cx="6067187" cy="5450800"/>
          </a:xfrm>
          <a:prstGeom prst="roundRect">
            <a:avLst>
              <a:gd name="adj" fmla="val 2013"/>
            </a:avLst>
          </a:prstGeom>
          <a:solidFill>
            <a:srgbClr val="112836"/>
          </a:solidFill>
          <a:ln/>
        </p:spPr>
      </p:sp>
      <p:sp>
        <p:nvSpPr>
          <p:cNvPr id="4" name="Shape 2"/>
          <p:cNvSpPr/>
          <p:nvPr/>
        </p:nvSpPr>
        <p:spPr>
          <a:xfrm>
            <a:off x="1144310" y="2034064"/>
            <a:ext cx="6067187" cy="91440"/>
          </a:xfrm>
          <a:prstGeom prst="roundRect">
            <a:avLst>
              <a:gd name="adj" fmla="val 34010"/>
            </a:avLst>
          </a:prstGeom>
          <a:solidFill>
            <a:srgbClr val="0A988B"/>
          </a:solidFill>
          <a:ln/>
        </p:spPr>
      </p:sp>
      <p:sp>
        <p:nvSpPr>
          <p:cNvPr id="5" name="Shape 3"/>
          <p:cNvSpPr/>
          <p:nvPr/>
        </p:nvSpPr>
        <p:spPr>
          <a:xfrm>
            <a:off x="3866971" y="1746052"/>
            <a:ext cx="621863" cy="621863"/>
          </a:xfrm>
          <a:prstGeom prst="roundRect">
            <a:avLst>
              <a:gd name="adj" fmla="val 147042"/>
            </a:avLst>
          </a:prstGeom>
          <a:solidFill>
            <a:srgbClr val="0A988B"/>
          </a:solidFill>
          <a:ln/>
        </p:spPr>
      </p:sp>
      <p:sp>
        <p:nvSpPr>
          <p:cNvPr id="6" name="Text 4"/>
          <p:cNvSpPr/>
          <p:nvPr/>
        </p:nvSpPr>
        <p:spPr>
          <a:xfrm>
            <a:off x="4053542" y="1901547"/>
            <a:ext cx="248722" cy="310872"/>
          </a:xfrm>
          <a:prstGeom prst="rect">
            <a:avLst/>
          </a:prstGeom>
          <a:noFill/>
          <a:ln/>
        </p:spPr>
        <p:txBody>
          <a:bodyPr wrap="none" lIns="0" tIns="0" rIns="0" bIns="0" rtlCol="0" anchor="t"/>
          <a:lstStyle/>
          <a:p>
            <a:pPr algn="l" indent="0" marL="0">
              <a:lnSpc>
                <a:spcPts val="3100"/>
              </a:lnSpc>
              <a:buNone/>
            </a:pPr>
            <a:r>
              <a:rPr lang="en-US" sz="1950" dirty="0">
                <a:solidFill>
                  <a:srgbClr val="FFFFFF"/>
                </a:solidFill>
                <a:latin typeface="Unbounded" pitchFamily="34" charset="0"/>
                <a:ea typeface="Unbounded" pitchFamily="34" charset="-122"/>
                <a:cs typeface="Unbounded" pitchFamily="34" charset="-120"/>
              </a:rPr>
              <a:t>1</a:t>
            </a:r>
            <a:endParaRPr lang="en-US" sz="1950" dirty="0"/>
          </a:p>
        </p:txBody>
      </p:sp>
      <p:sp>
        <p:nvSpPr>
          <p:cNvPr id="7" name="Text 5"/>
          <p:cNvSpPr/>
          <p:nvPr/>
        </p:nvSpPr>
        <p:spPr>
          <a:xfrm>
            <a:off x="1374458" y="2575203"/>
            <a:ext cx="3217307" cy="304919"/>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Left &amp; Right Recursion</a:t>
            </a:r>
            <a:endParaRPr lang="en-US" sz="1900" dirty="0"/>
          </a:p>
        </p:txBody>
      </p:sp>
      <p:sp>
        <p:nvSpPr>
          <p:cNvPr id="8" name="Text 6"/>
          <p:cNvSpPr/>
          <p:nvPr/>
        </p:nvSpPr>
        <p:spPr>
          <a:xfrm>
            <a:off x="1374458" y="3004423"/>
            <a:ext cx="5606891" cy="994767"/>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Grammars with both left and right recursion (e.g., S → SaS | ε) are ambiguous, leading to multiple parse trees for strings like "aa".</a:t>
            </a:r>
            <a:endParaRPr lang="en-US" sz="1600" dirty="0"/>
          </a:p>
        </p:txBody>
      </p:sp>
      <p:pic>
        <p:nvPicPr>
          <p:cNvPr id="9" name="Image 0" descr="preencoded.png">    </p:cNvPr>
          <p:cNvPicPr>
            <a:picLocks noChangeAspect="1"/>
          </p:cNvPicPr>
          <p:nvPr/>
        </p:nvPicPr>
        <p:blipFill>
          <a:blip r:embed="rId1"/>
          <a:stretch>
            <a:fillRect/>
          </a:stretch>
        </p:blipFill>
        <p:spPr>
          <a:xfrm>
            <a:off x="1374458" y="4232315"/>
            <a:ext cx="5606891" cy="2585680"/>
          </a:xfrm>
          <a:prstGeom prst="rect">
            <a:avLst/>
          </a:prstGeom>
        </p:spPr>
      </p:pic>
      <p:sp>
        <p:nvSpPr>
          <p:cNvPr id="10" name="Shape 7"/>
          <p:cNvSpPr/>
          <p:nvPr/>
        </p:nvSpPr>
        <p:spPr>
          <a:xfrm>
            <a:off x="7418784" y="2056924"/>
            <a:ext cx="6067306" cy="5450800"/>
          </a:xfrm>
          <a:prstGeom prst="roundRect">
            <a:avLst>
              <a:gd name="adj" fmla="val 2013"/>
            </a:avLst>
          </a:prstGeom>
          <a:solidFill>
            <a:srgbClr val="112836"/>
          </a:solidFill>
          <a:ln/>
        </p:spPr>
      </p:sp>
      <p:sp>
        <p:nvSpPr>
          <p:cNvPr id="11" name="Shape 8"/>
          <p:cNvSpPr/>
          <p:nvPr/>
        </p:nvSpPr>
        <p:spPr>
          <a:xfrm>
            <a:off x="7418784" y="2034064"/>
            <a:ext cx="6067306" cy="91440"/>
          </a:xfrm>
          <a:prstGeom prst="roundRect">
            <a:avLst>
              <a:gd name="adj" fmla="val 34010"/>
            </a:avLst>
          </a:prstGeom>
          <a:solidFill>
            <a:srgbClr val="0A988B"/>
          </a:solidFill>
          <a:ln/>
        </p:spPr>
      </p:sp>
      <p:sp>
        <p:nvSpPr>
          <p:cNvPr id="12" name="Shape 9"/>
          <p:cNvSpPr/>
          <p:nvPr/>
        </p:nvSpPr>
        <p:spPr>
          <a:xfrm>
            <a:off x="10141446" y="1746052"/>
            <a:ext cx="621863" cy="621863"/>
          </a:xfrm>
          <a:prstGeom prst="roundRect">
            <a:avLst>
              <a:gd name="adj" fmla="val 147042"/>
            </a:avLst>
          </a:prstGeom>
          <a:solidFill>
            <a:srgbClr val="0A988B"/>
          </a:solidFill>
          <a:ln/>
        </p:spPr>
      </p:sp>
      <p:sp>
        <p:nvSpPr>
          <p:cNvPr id="13" name="Text 10"/>
          <p:cNvSpPr/>
          <p:nvPr/>
        </p:nvSpPr>
        <p:spPr>
          <a:xfrm>
            <a:off x="10328017" y="1901547"/>
            <a:ext cx="248722" cy="310872"/>
          </a:xfrm>
          <a:prstGeom prst="rect">
            <a:avLst/>
          </a:prstGeom>
          <a:noFill/>
          <a:ln/>
        </p:spPr>
        <p:txBody>
          <a:bodyPr wrap="none" lIns="0" tIns="0" rIns="0" bIns="0" rtlCol="0" anchor="t"/>
          <a:lstStyle/>
          <a:p>
            <a:pPr algn="l" indent="0" marL="0">
              <a:lnSpc>
                <a:spcPts val="3100"/>
              </a:lnSpc>
              <a:buNone/>
            </a:pPr>
            <a:r>
              <a:rPr lang="en-US" sz="1950" dirty="0">
                <a:solidFill>
                  <a:srgbClr val="FFFFFF"/>
                </a:solidFill>
                <a:latin typeface="Unbounded" pitchFamily="34" charset="0"/>
                <a:ea typeface="Unbounded" pitchFamily="34" charset="-122"/>
                <a:cs typeface="Unbounded" pitchFamily="34" charset="-120"/>
              </a:rPr>
              <a:t>2</a:t>
            </a:r>
            <a:endParaRPr lang="en-US" sz="1950" dirty="0"/>
          </a:p>
        </p:txBody>
      </p:sp>
      <p:sp>
        <p:nvSpPr>
          <p:cNvPr id="14" name="Text 11"/>
          <p:cNvSpPr/>
          <p:nvPr/>
        </p:nvSpPr>
        <p:spPr>
          <a:xfrm>
            <a:off x="7648932" y="2575203"/>
            <a:ext cx="3160990" cy="304919"/>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Absence of Recursion</a:t>
            </a:r>
            <a:endParaRPr lang="en-US" sz="1900" dirty="0"/>
          </a:p>
        </p:txBody>
      </p:sp>
      <p:sp>
        <p:nvSpPr>
          <p:cNvPr id="15" name="Text 12"/>
          <p:cNvSpPr/>
          <p:nvPr/>
        </p:nvSpPr>
        <p:spPr>
          <a:xfrm>
            <a:off x="7648932" y="3004423"/>
            <a:ext cx="5607010" cy="994767"/>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Even without left or right recursion, a grammar can still be ambiguous. For example, S → aB | ab, A → AB | a, B → Abb | b can derive "ab" in multiple ways.</a:t>
            </a:r>
            <a:endParaRPr lang="en-US" sz="1600" dirty="0"/>
          </a:p>
        </p:txBody>
      </p:sp>
      <p:pic>
        <p:nvPicPr>
          <p:cNvPr id="16" name="Image 1" descr="preencoded.png">    </p:cNvPr>
          <p:cNvPicPr>
            <a:picLocks noChangeAspect="1"/>
          </p:cNvPicPr>
          <p:nvPr/>
        </p:nvPicPr>
        <p:blipFill>
          <a:blip r:embed="rId2"/>
          <a:stretch>
            <a:fillRect/>
          </a:stretch>
        </p:blipFill>
        <p:spPr>
          <a:xfrm>
            <a:off x="7648932" y="4232315"/>
            <a:ext cx="5607010" cy="304526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837724" y="3762732"/>
            <a:ext cx="5632490" cy="704017"/>
          </a:xfrm>
          <a:prstGeom prst="rect">
            <a:avLst/>
          </a:prstGeom>
          <a:noFill/>
          <a:ln/>
        </p:spPr>
        <p:txBody>
          <a:bodyPr wrap="none" lIns="0" tIns="0" rIns="0" bIns="0" rtlCol="0" anchor="t"/>
          <a:lstStyle/>
          <a:p>
            <a:pPr algn="l" indent="0" marL="0">
              <a:lnSpc>
                <a:spcPts val="5500"/>
              </a:lnSpc>
              <a:buNone/>
            </a:pPr>
            <a:endParaRPr lang="en-US" sz="4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Shape 0"/>
          <p:cNvSpPr/>
          <p:nvPr/>
        </p:nvSpPr>
        <p:spPr>
          <a:xfrm>
            <a:off x="6324124" y="1840468"/>
            <a:ext cx="349687" cy="449818"/>
          </a:xfrm>
          <a:prstGeom prst="roundRect">
            <a:avLst>
              <a:gd name="adj" fmla="val 8215"/>
            </a:avLst>
          </a:prstGeom>
          <a:solidFill>
            <a:srgbClr val="054842"/>
          </a:solidFill>
          <a:ln/>
        </p:spPr>
      </p:sp>
      <p:sp>
        <p:nvSpPr>
          <p:cNvPr id="4" name="Text 1"/>
          <p:cNvSpPr/>
          <p:nvPr/>
        </p:nvSpPr>
        <p:spPr>
          <a:xfrm>
            <a:off x="6467713" y="1912263"/>
            <a:ext cx="62508" cy="306229"/>
          </a:xfrm>
          <a:prstGeom prst="rect">
            <a:avLst/>
          </a:prstGeom>
          <a:noFill/>
          <a:ln/>
        </p:spPr>
        <p:txBody>
          <a:bodyPr wrap="non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1</a:t>
            </a:r>
            <a:endParaRPr lang="en-US" sz="1500" dirty="0"/>
          </a:p>
        </p:txBody>
      </p:sp>
      <p:sp>
        <p:nvSpPr>
          <p:cNvPr id="5" name="Text 2"/>
          <p:cNvSpPr/>
          <p:nvPr/>
        </p:nvSpPr>
        <p:spPr>
          <a:xfrm>
            <a:off x="6324124" y="2386013"/>
            <a:ext cx="7468553" cy="2112050"/>
          </a:xfrm>
          <a:prstGeom prst="rect">
            <a:avLst/>
          </a:prstGeom>
          <a:noFill/>
          <a:ln/>
        </p:spPr>
        <p:txBody>
          <a:bodyPr wrap="squar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Introduction to Context-Free Grammars</a:t>
            </a:r>
            <a:endParaRPr lang="en-US" sz="4400" dirty="0"/>
          </a:p>
        </p:txBody>
      </p:sp>
      <p:sp>
        <p:nvSpPr>
          <p:cNvPr id="6" name="Text 3"/>
          <p:cNvSpPr/>
          <p:nvPr/>
        </p:nvSpPr>
        <p:spPr>
          <a:xfrm>
            <a:off x="6324124" y="4857036"/>
            <a:ext cx="7468553" cy="1532096"/>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Context-Free Grammars (CFGs) are fundamental in syntax analysis and compiler design. They formally describe language structure, defining how symbols combine into valid strings. These rules are crucial for parsing, where compilers verify input adherence to grammatical rules.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Shape 0"/>
          <p:cNvSpPr/>
          <p:nvPr/>
        </p:nvSpPr>
        <p:spPr>
          <a:xfrm>
            <a:off x="6324124" y="846177"/>
            <a:ext cx="387548" cy="449818"/>
          </a:xfrm>
          <a:prstGeom prst="roundRect">
            <a:avLst>
              <a:gd name="adj" fmla="val 7412"/>
            </a:avLst>
          </a:prstGeom>
          <a:solidFill>
            <a:srgbClr val="054842"/>
          </a:solidFill>
          <a:ln/>
        </p:spPr>
      </p:sp>
      <p:sp>
        <p:nvSpPr>
          <p:cNvPr id="4" name="Text 1"/>
          <p:cNvSpPr/>
          <p:nvPr/>
        </p:nvSpPr>
        <p:spPr>
          <a:xfrm>
            <a:off x="6467713" y="917972"/>
            <a:ext cx="100370" cy="306229"/>
          </a:xfrm>
          <a:prstGeom prst="rect">
            <a:avLst/>
          </a:prstGeom>
          <a:noFill/>
          <a:ln/>
        </p:spPr>
        <p:txBody>
          <a:bodyPr wrap="non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2</a:t>
            </a:r>
            <a:endParaRPr lang="en-US" sz="1500" dirty="0"/>
          </a:p>
        </p:txBody>
      </p:sp>
      <p:sp>
        <p:nvSpPr>
          <p:cNvPr id="5" name="Text 2"/>
          <p:cNvSpPr/>
          <p:nvPr/>
        </p:nvSpPr>
        <p:spPr>
          <a:xfrm>
            <a:off x="6324124" y="1391722"/>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Classification of CFGs</a:t>
            </a:r>
            <a:endParaRPr lang="en-US" sz="4400" dirty="0"/>
          </a:p>
        </p:txBody>
      </p:sp>
      <p:sp>
        <p:nvSpPr>
          <p:cNvPr id="6" name="Shape 3"/>
          <p:cNvSpPr/>
          <p:nvPr/>
        </p:nvSpPr>
        <p:spPr>
          <a:xfrm>
            <a:off x="6324124" y="3158728"/>
            <a:ext cx="7468553" cy="1801177"/>
          </a:xfrm>
          <a:prstGeom prst="roundRect">
            <a:avLst>
              <a:gd name="adj" fmla="val 8123"/>
            </a:avLst>
          </a:prstGeom>
          <a:solidFill>
            <a:srgbClr val="112836"/>
          </a:solidFill>
          <a:ln w="30480">
            <a:solidFill>
              <a:srgbClr val="49606E"/>
            </a:solidFill>
            <a:prstDash val="solid"/>
          </a:ln>
        </p:spPr>
      </p:sp>
      <p:sp>
        <p:nvSpPr>
          <p:cNvPr id="7" name="Shape 4"/>
          <p:cNvSpPr/>
          <p:nvPr/>
        </p:nvSpPr>
        <p:spPr>
          <a:xfrm>
            <a:off x="6293644" y="3158728"/>
            <a:ext cx="121920" cy="1801177"/>
          </a:xfrm>
          <a:prstGeom prst="roundRect">
            <a:avLst>
              <a:gd name="adj" fmla="val 29451"/>
            </a:avLst>
          </a:prstGeom>
          <a:solidFill>
            <a:srgbClr val="0A988B"/>
          </a:solidFill>
          <a:ln/>
        </p:spPr>
      </p:sp>
      <p:sp>
        <p:nvSpPr>
          <p:cNvPr id="8" name="Text 5"/>
          <p:cNvSpPr/>
          <p:nvPr/>
        </p:nvSpPr>
        <p:spPr>
          <a:xfrm>
            <a:off x="6685359" y="3428524"/>
            <a:ext cx="3818692"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Ambiguous Grammars</a:t>
            </a:r>
            <a:endParaRPr lang="en-US" sz="2200" dirty="0"/>
          </a:p>
        </p:txBody>
      </p:sp>
      <p:sp>
        <p:nvSpPr>
          <p:cNvPr id="9" name="Text 6"/>
          <p:cNvSpPr/>
          <p:nvPr/>
        </p:nvSpPr>
        <p:spPr>
          <a:xfrm>
            <a:off x="6685359" y="3924062"/>
            <a:ext cx="6837521"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A single string can have multiple derivation (parse) trees, leading to unclear or inconsistent program behavior. This complicates parsing.</a:t>
            </a:r>
            <a:endParaRPr lang="en-US" sz="1850" dirty="0"/>
          </a:p>
        </p:txBody>
      </p:sp>
      <p:sp>
        <p:nvSpPr>
          <p:cNvPr id="10" name="Shape 7"/>
          <p:cNvSpPr/>
          <p:nvPr/>
        </p:nvSpPr>
        <p:spPr>
          <a:xfrm>
            <a:off x="6324124" y="5199221"/>
            <a:ext cx="7468553" cy="2184202"/>
          </a:xfrm>
          <a:prstGeom prst="roundRect">
            <a:avLst>
              <a:gd name="adj" fmla="val 6698"/>
            </a:avLst>
          </a:prstGeom>
          <a:solidFill>
            <a:srgbClr val="112836"/>
          </a:solidFill>
          <a:ln w="30480">
            <a:solidFill>
              <a:srgbClr val="49606E"/>
            </a:solidFill>
            <a:prstDash val="solid"/>
          </a:ln>
        </p:spPr>
      </p:sp>
      <p:sp>
        <p:nvSpPr>
          <p:cNvPr id="11" name="Shape 8"/>
          <p:cNvSpPr/>
          <p:nvPr/>
        </p:nvSpPr>
        <p:spPr>
          <a:xfrm>
            <a:off x="6293644" y="5199221"/>
            <a:ext cx="121920" cy="2184202"/>
          </a:xfrm>
          <a:prstGeom prst="roundRect">
            <a:avLst>
              <a:gd name="adj" fmla="val 29451"/>
            </a:avLst>
          </a:prstGeom>
          <a:solidFill>
            <a:srgbClr val="0A988B"/>
          </a:solidFill>
          <a:ln/>
        </p:spPr>
      </p:sp>
      <p:sp>
        <p:nvSpPr>
          <p:cNvPr id="12" name="Text 9"/>
          <p:cNvSpPr/>
          <p:nvPr/>
        </p:nvSpPr>
        <p:spPr>
          <a:xfrm>
            <a:off x="6685359" y="5469017"/>
            <a:ext cx="4237196"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Unambiguous Grammars</a:t>
            </a:r>
            <a:endParaRPr lang="en-US" sz="2200" dirty="0"/>
          </a:p>
        </p:txBody>
      </p:sp>
      <p:sp>
        <p:nvSpPr>
          <p:cNvPr id="13" name="Text 10"/>
          <p:cNvSpPr/>
          <p:nvPr/>
        </p:nvSpPr>
        <p:spPr>
          <a:xfrm>
            <a:off x="6685359" y="5964555"/>
            <a:ext cx="6837521" cy="1149072"/>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Every valid string has exactly one derivation tree, ensuring a single, consistent interpretation. This makes parsing simpler and more reliable.</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Shape 0"/>
          <p:cNvSpPr/>
          <p:nvPr/>
        </p:nvSpPr>
        <p:spPr>
          <a:xfrm>
            <a:off x="837724" y="982504"/>
            <a:ext cx="390763" cy="449818"/>
          </a:xfrm>
          <a:prstGeom prst="roundRect">
            <a:avLst>
              <a:gd name="adj" fmla="val 7351"/>
            </a:avLst>
          </a:prstGeom>
          <a:solidFill>
            <a:srgbClr val="054842"/>
          </a:solidFill>
          <a:ln/>
        </p:spPr>
      </p:sp>
      <p:sp>
        <p:nvSpPr>
          <p:cNvPr id="4" name="Text 1"/>
          <p:cNvSpPr/>
          <p:nvPr/>
        </p:nvSpPr>
        <p:spPr>
          <a:xfrm>
            <a:off x="981313" y="1054298"/>
            <a:ext cx="103584" cy="306229"/>
          </a:xfrm>
          <a:prstGeom prst="rect">
            <a:avLst/>
          </a:prstGeom>
          <a:noFill/>
          <a:ln/>
        </p:spPr>
        <p:txBody>
          <a:bodyPr wrap="non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3</a:t>
            </a:r>
            <a:endParaRPr lang="en-US" sz="1500" dirty="0"/>
          </a:p>
        </p:txBody>
      </p:sp>
      <p:sp>
        <p:nvSpPr>
          <p:cNvPr id="5" name="Text 2"/>
          <p:cNvSpPr/>
          <p:nvPr/>
        </p:nvSpPr>
        <p:spPr>
          <a:xfrm>
            <a:off x="837724" y="1528048"/>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Formal Definition of Ambiguity</a:t>
            </a:r>
            <a:endParaRPr lang="en-US" sz="4400" dirty="0"/>
          </a:p>
        </p:txBody>
      </p:sp>
      <p:sp>
        <p:nvSpPr>
          <p:cNvPr id="6" name="Text 3"/>
          <p:cNvSpPr/>
          <p:nvPr/>
        </p:nvSpPr>
        <p:spPr>
          <a:xfrm>
            <a:off x="837724" y="3295055"/>
            <a:ext cx="7468553" cy="1149072"/>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A context-free grammar is formally represented as G = (V, T, P, S). Ambiguity occurs if at least one string in the language can be generated in more than one way, producing multiple parse trees.</a:t>
            </a:r>
            <a:endParaRPr lang="en-US" sz="1850" dirty="0"/>
          </a:p>
        </p:txBody>
      </p:sp>
      <p:sp>
        <p:nvSpPr>
          <p:cNvPr id="7" name="Text 4"/>
          <p:cNvSpPr/>
          <p:nvPr/>
        </p:nvSpPr>
        <p:spPr>
          <a:xfrm>
            <a:off x="837724" y="4747022"/>
            <a:ext cx="7468553" cy="413861"/>
          </a:xfrm>
          <a:prstGeom prst="rect">
            <a:avLst/>
          </a:prstGeom>
          <a:noFill/>
          <a:ln/>
        </p:spPr>
        <p:txBody>
          <a:bodyPr wrap="none" lIns="0" tIns="0" rIns="0" bIns="0" rtlCol="0" anchor="t"/>
          <a:lstStyle/>
          <a:p>
            <a:pPr algn="l" indent="0" marL="0">
              <a:lnSpc>
                <a:spcPts val="3350"/>
              </a:lnSpc>
              <a:buNone/>
            </a:pPr>
            <a:endParaRPr lang="en-US" sz="2100" dirty="0"/>
          </a:p>
        </p:txBody>
      </p:sp>
      <p:pic>
        <p:nvPicPr>
          <p:cNvPr id="8" name="Image 1" descr="preencoded.png">    </p:cNvPr>
          <p:cNvPicPr>
            <a:picLocks noChangeAspect="1"/>
          </p:cNvPicPr>
          <p:nvPr/>
        </p:nvPicPr>
        <p:blipFill>
          <a:blip r:embed="rId2"/>
          <a:stretch>
            <a:fillRect/>
          </a:stretch>
        </p:blipFill>
        <p:spPr>
          <a:xfrm>
            <a:off x="837724" y="4747022"/>
            <a:ext cx="7468553" cy="413861"/>
          </a:xfrm>
          <a:prstGeom prst="rect">
            <a:avLst/>
          </a:prstGeom>
        </p:spPr>
      </p:pic>
      <p:sp>
        <p:nvSpPr>
          <p:cNvPr id="9" name="Text 5"/>
          <p:cNvSpPr/>
          <p:nvPr/>
        </p:nvSpPr>
        <p:spPr>
          <a:xfrm>
            <a:off x="837724" y="5463778"/>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b="1" dirty="0">
                <a:solidFill>
                  <a:srgbClr val="CAD6DE"/>
                </a:solidFill>
                <a:latin typeface="Cabin" pitchFamily="34" charset="0"/>
                <a:ea typeface="Cabin" pitchFamily="34" charset="-122"/>
                <a:cs typeface="Cabin" pitchFamily="34" charset="-120"/>
              </a:rPr>
              <a:t>V</a:t>
            </a:r>
            <a:pPr algn="l" indent="0" marL="0">
              <a:lnSpc>
                <a:spcPts val="3000"/>
              </a:lnSpc>
              <a:buNone/>
            </a:pPr>
            <a:r>
              <a:rPr lang="en-US" sz="1850" dirty="0">
                <a:solidFill>
                  <a:srgbClr val="CAD6DE"/>
                </a:solidFill>
                <a:latin typeface="Cabin" pitchFamily="34" charset="0"/>
                <a:ea typeface="Cabin" pitchFamily="34" charset="-122"/>
                <a:cs typeface="Cabin" pitchFamily="34" charset="-120"/>
              </a:rPr>
              <a:t> = Set of variables (non-terminal symbols)</a:t>
            </a:r>
            <a:endParaRPr lang="en-US" sz="1850" dirty="0"/>
          </a:p>
        </p:txBody>
      </p:sp>
      <p:sp>
        <p:nvSpPr>
          <p:cNvPr id="10" name="Text 6"/>
          <p:cNvSpPr/>
          <p:nvPr/>
        </p:nvSpPr>
        <p:spPr>
          <a:xfrm>
            <a:off x="837724" y="5930503"/>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b="1" dirty="0">
                <a:solidFill>
                  <a:srgbClr val="CAD6DE"/>
                </a:solidFill>
                <a:latin typeface="Cabin" pitchFamily="34" charset="0"/>
                <a:ea typeface="Cabin" pitchFamily="34" charset="-122"/>
                <a:cs typeface="Cabin" pitchFamily="34" charset="-120"/>
              </a:rPr>
              <a:t>T</a:t>
            </a:r>
            <a:pPr algn="l" indent="0" marL="0">
              <a:lnSpc>
                <a:spcPts val="3000"/>
              </a:lnSpc>
              <a:buNone/>
            </a:pPr>
            <a:r>
              <a:rPr lang="en-US" sz="1850" dirty="0">
                <a:solidFill>
                  <a:srgbClr val="CAD6DE"/>
                </a:solidFill>
                <a:latin typeface="Cabin" pitchFamily="34" charset="0"/>
                <a:ea typeface="Cabin" pitchFamily="34" charset="-122"/>
                <a:cs typeface="Cabin" pitchFamily="34" charset="-120"/>
              </a:rPr>
              <a:t> = Set of terminal symbols</a:t>
            </a:r>
            <a:endParaRPr lang="en-US" sz="1850" dirty="0"/>
          </a:p>
        </p:txBody>
      </p:sp>
      <p:sp>
        <p:nvSpPr>
          <p:cNvPr id="11" name="Text 7"/>
          <p:cNvSpPr/>
          <p:nvPr/>
        </p:nvSpPr>
        <p:spPr>
          <a:xfrm>
            <a:off x="837724" y="6397228"/>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b="1" dirty="0">
                <a:solidFill>
                  <a:srgbClr val="CAD6DE"/>
                </a:solidFill>
                <a:latin typeface="Cabin" pitchFamily="34" charset="0"/>
                <a:ea typeface="Cabin" pitchFamily="34" charset="-122"/>
                <a:cs typeface="Cabin" pitchFamily="34" charset="-120"/>
              </a:rPr>
              <a:t>P</a:t>
            </a:r>
            <a:pPr algn="l" indent="0" marL="0">
              <a:lnSpc>
                <a:spcPts val="3000"/>
              </a:lnSpc>
              <a:buNone/>
            </a:pPr>
            <a:r>
              <a:rPr lang="en-US" sz="1850" dirty="0">
                <a:solidFill>
                  <a:srgbClr val="CAD6DE"/>
                </a:solidFill>
                <a:latin typeface="Cabin" pitchFamily="34" charset="0"/>
                <a:ea typeface="Cabin" pitchFamily="34" charset="-122"/>
                <a:cs typeface="Cabin" pitchFamily="34" charset="-120"/>
              </a:rPr>
              <a:t> = Set of production rules</a:t>
            </a:r>
            <a:endParaRPr lang="en-US" sz="1850" dirty="0"/>
          </a:p>
        </p:txBody>
      </p:sp>
      <p:sp>
        <p:nvSpPr>
          <p:cNvPr id="12" name="Text 8"/>
          <p:cNvSpPr/>
          <p:nvPr/>
        </p:nvSpPr>
        <p:spPr>
          <a:xfrm>
            <a:off x="837724" y="6863953"/>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b="1" dirty="0">
                <a:solidFill>
                  <a:srgbClr val="CAD6DE"/>
                </a:solidFill>
                <a:latin typeface="Cabin" pitchFamily="34" charset="0"/>
                <a:ea typeface="Cabin" pitchFamily="34" charset="-122"/>
                <a:cs typeface="Cabin" pitchFamily="34" charset="-120"/>
              </a:rPr>
              <a:t>S</a:t>
            </a:r>
            <a:pPr algn="l" indent="0" marL="0">
              <a:lnSpc>
                <a:spcPts val="3000"/>
              </a:lnSpc>
              <a:buNone/>
            </a:pPr>
            <a:r>
              <a:rPr lang="en-US" sz="1850" dirty="0">
                <a:solidFill>
                  <a:srgbClr val="CAD6DE"/>
                </a:solidFill>
                <a:latin typeface="Cabin" pitchFamily="34" charset="0"/>
                <a:ea typeface="Cabin" pitchFamily="34" charset="-122"/>
                <a:cs typeface="Cabin" pitchFamily="34" charset="-120"/>
              </a:rPr>
              <a:t> = Start symbol</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Shape 0"/>
          <p:cNvSpPr/>
          <p:nvPr/>
        </p:nvSpPr>
        <p:spPr>
          <a:xfrm>
            <a:off x="713542" y="691277"/>
            <a:ext cx="338852" cy="383143"/>
          </a:xfrm>
          <a:prstGeom prst="roundRect">
            <a:avLst>
              <a:gd name="adj" fmla="val 7220"/>
            </a:avLst>
          </a:prstGeom>
          <a:solidFill>
            <a:srgbClr val="054842"/>
          </a:solidFill>
          <a:ln/>
        </p:spPr>
      </p:sp>
      <p:sp>
        <p:nvSpPr>
          <p:cNvPr id="4" name="Text 1"/>
          <p:cNvSpPr/>
          <p:nvPr/>
        </p:nvSpPr>
        <p:spPr>
          <a:xfrm>
            <a:off x="835819" y="752356"/>
            <a:ext cx="94298" cy="260985"/>
          </a:xfrm>
          <a:prstGeom prst="rect">
            <a:avLst/>
          </a:prstGeom>
          <a:noFill/>
          <a:ln/>
        </p:spPr>
        <p:txBody>
          <a:bodyPr wrap="none" lIns="0" tIns="0" rIns="0" bIns="0" rtlCol="0" anchor="t"/>
          <a:lstStyle/>
          <a:p>
            <a:pPr algn="l" indent="0" marL="0">
              <a:lnSpc>
                <a:spcPts val="2050"/>
              </a:lnSpc>
              <a:buNone/>
            </a:pPr>
            <a:r>
              <a:rPr lang="en-US" sz="1250" dirty="0">
                <a:solidFill>
                  <a:srgbClr val="CAD6DE"/>
                </a:solidFill>
                <a:latin typeface="Cabin" pitchFamily="34" charset="0"/>
                <a:ea typeface="Cabin" pitchFamily="34" charset="-122"/>
                <a:cs typeface="Cabin" pitchFamily="34" charset="-120"/>
              </a:rPr>
              <a:t>4</a:t>
            </a:r>
            <a:endParaRPr lang="en-US" sz="1250" dirty="0"/>
          </a:p>
        </p:txBody>
      </p:sp>
      <p:sp>
        <p:nvSpPr>
          <p:cNvPr id="5" name="Text 2"/>
          <p:cNvSpPr/>
          <p:nvPr/>
        </p:nvSpPr>
        <p:spPr>
          <a:xfrm>
            <a:off x="713542" y="1155859"/>
            <a:ext cx="7716917" cy="1199198"/>
          </a:xfrm>
          <a:prstGeom prst="rect">
            <a:avLst/>
          </a:prstGeom>
          <a:noFill/>
          <a:ln/>
        </p:spPr>
        <p:txBody>
          <a:bodyPr wrap="square" lIns="0" tIns="0" rIns="0" bIns="0" rtlCol="0" anchor="t"/>
          <a:lstStyle/>
          <a:p>
            <a:pPr algn="l" indent="0" marL="0">
              <a:lnSpc>
                <a:spcPts val="4700"/>
              </a:lnSpc>
              <a:buNone/>
            </a:pPr>
            <a:r>
              <a:rPr lang="en-US" sz="3750" dirty="0">
                <a:solidFill>
                  <a:srgbClr val="FFFFFF"/>
                </a:solidFill>
                <a:latin typeface="Unbounded" pitchFamily="34" charset="0"/>
                <a:ea typeface="Unbounded" pitchFamily="34" charset="-122"/>
                <a:cs typeface="Unbounded" pitchFamily="34" charset="-120"/>
              </a:rPr>
              <a:t>Understanding Ambiguity in CFGs</a:t>
            </a:r>
            <a:endParaRPr lang="en-US" sz="3750" dirty="0"/>
          </a:p>
        </p:txBody>
      </p:sp>
      <p:sp>
        <p:nvSpPr>
          <p:cNvPr id="6" name="Text 3"/>
          <p:cNvSpPr/>
          <p:nvPr/>
        </p:nvSpPr>
        <p:spPr>
          <a:xfrm>
            <a:off x="713542" y="2660809"/>
            <a:ext cx="7716917" cy="978337"/>
          </a:xfrm>
          <a:prstGeom prst="rect">
            <a:avLst/>
          </a:prstGeom>
          <a:noFill/>
          <a:ln/>
        </p:spPr>
        <p:txBody>
          <a:bodyPr wrap="square" lIns="0" tIns="0" rIns="0" bIns="0" rtlCol="0" anchor="t"/>
          <a:lstStyle/>
          <a:p>
            <a:pPr algn="l" indent="0" marL="0">
              <a:lnSpc>
                <a:spcPts val="2550"/>
              </a:lnSpc>
              <a:buNone/>
            </a:pPr>
            <a:r>
              <a:rPr lang="en-US" sz="1600" dirty="0">
                <a:solidFill>
                  <a:srgbClr val="CAD6DE"/>
                </a:solidFill>
                <a:latin typeface="Cabin" pitchFamily="34" charset="0"/>
                <a:ea typeface="Cabin" pitchFamily="34" charset="-122"/>
                <a:cs typeface="Cabin" pitchFamily="34" charset="-120"/>
              </a:rPr>
              <a:t>Ambiguity arises when a grammar allows a string to be generated through different sequences of rule applications. This can be observed through Leftmost Derivations (LMDs) or Rightmost Derivations (RMDs).</a:t>
            </a:r>
            <a:endParaRPr lang="en-US" sz="1600" dirty="0"/>
          </a:p>
        </p:txBody>
      </p:sp>
      <p:pic>
        <p:nvPicPr>
          <p:cNvPr id="7" name="Image 1" descr="preencoded.png">    </p:cNvPr>
          <p:cNvPicPr>
            <a:picLocks noChangeAspect="1"/>
          </p:cNvPicPr>
          <p:nvPr/>
        </p:nvPicPr>
        <p:blipFill>
          <a:blip r:embed="rId2"/>
          <a:stretch>
            <a:fillRect/>
          </a:stretch>
        </p:blipFill>
        <p:spPr>
          <a:xfrm>
            <a:off x="713542" y="3868460"/>
            <a:ext cx="1019413" cy="1223248"/>
          </a:xfrm>
          <a:prstGeom prst="rect">
            <a:avLst/>
          </a:prstGeom>
        </p:spPr>
      </p:pic>
      <p:sp>
        <p:nvSpPr>
          <p:cNvPr id="8" name="Text 4"/>
          <p:cNvSpPr/>
          <p:nvPr/>
        </p:nvSpPr>
        <p:spPr>
          <a:xfrm>
            <a:off x="1936790" y="4072295"/>
            <a:ext cx="2852618" cy="299799"/>
          </a:xfrm>
          <a:prstGeom prst="rect">
            <a:avLst/>
          </a:prstGeom>
          <a:noFill/>
          <a:ln/>
        </p:spPr>
        <p:txBody>
          <a:bodyPr wrap="none" lIns="0" tIns="0" rIns="0" bIns="0" rtlCol="0" anchor="t"/>
          <a:lstStyle/>
          <a:p>
            <a:pPr algn="l" indent="0" marL="0">
              <a:lnSpc>
                <a:spcPts val="2350"/>
              </a:lnSpc>
              <a:buNone/>
            </a:pPr>
            <a:r>
              <a:rPr lang="en-US" sz="1850" dirty="0">
                <a:solidFill>
                  <a:srgbClr val="CAD6DE"/>
                </a:solidFill>
                <a:latin typeface="Unbounded" pitchFamily="34" charset="0"/>
                <a:ea typeface="Unbounded" pitchFamily="34" charset="-122"/>
                <a:cs typeface="Unbounded" pitchFamily="34" charset="-120"/>
              </a:rPr>
              <a:t>Multiple Derivations</a:t>
            </a:r>
            <a:endParaRPr lang="en-US" sz="1850" dirty="0"/>
          </a:p>
        </p:txBody>
      </p:sp>
      <p:sp>
        <p:nvSpPr>
          <p:cNvPr id="9" name="Text 5"/>
          <p:cNvSpPr/>
          <p:nvPr/>
        </p:nvSpPr>
        <p:spPr>
          <a:xfrm>
            <a:off x="1936790" y="4494371"/>
            <a:ext cx="6493669" cy="326112"/>
          </a:xfrm>
          <a:prstGeom prst="rect">
            <a:avLst/>
          </a:prstGeom>
          <a:noFill/>
          <a:ln/>
        </p:spPr>
        <p:txBody>
          <a:bodyPr wrap="none" lIns="0" tIns="0" rIns="0" bIns="0" rtlCol="0" anchor="t"/>
          <a:lstStyle/>
          <a:p>
            <a:pPr algn="l" indent="0" marL="0">
              <a:lnSpc>
                <a:spcPts val="2550"/>
              </a:lnSpc>
              <a:buNone/>
            </a:pPr>
            <a:r>
              <a:rPr lang="en-US" sz="1600" dirty="0">
                <a:solidFill>
                  <a:srgbClr val="CAD6DE"/>
                </a:solidFill>
                <a:latin typeface="Cabin" pitchFamily="34" charset="0"/>
                <a:ea typeface="Cabin" pitchFamily="34" charset="-122"/>
                <a:cs typeface="Cabin" pitchFamily="34" charset="-120"/>
              </a:rPr>
              <a:t>Different rule application sequences for the same string.</a:t>
            </a:r>
            <a:endParaRPr lang="en-US" sz="1600" dirty="0"/>
          </a:p>
        </p:txBody>
      </p:sp>
      <p:pic>
        <p:nvPicPr>
          <p:cNvPr id="10" name="Image 2" descr="preencoded.png">    </p:cNvPr>
          <p:cNvPicPr>
            <a:picLocks noChangeAspect="1"/>
          </p:cNvPicPr>
          <p:nvPr/>
        </p:nvPicPr>
        <p:blipFill>
          <a:blip r:embed="rId3"/>
          <a:stretch>
            <a:fillRect/>
          </a:stretch>
        </p:blipFill>
        <p:spPr>
          <a:xfrm>
            <a:off x="713542" y="5091708"/>
            <a:ext cx="1019413" cy="1223248"/>
          </a:xfrm>
          <a:prstGeom prst="rect">
            <a:avLst/>
          </a:prstGeom>
        </p:spPr>
      </p:pic>
      <p:sp>
        <p:nvSpPr>
          <p:cNvPr id="11" name="Text 6"/>
          <p:cNvSpPr/>
          <p:nvPr/>
        </p:nvSpPr>
        <p:spPr>
          <a:xfrm>
            <a:off x="1936790" y="5295543"/>
            <a:ext cx="3022402" cy="299799"/>
          </a:xfrm>
          <a:prstGeom prst="rect">
            <a:avLst/>
          </a:prstGeom>
          <a:noFill/>
          <a:ln/>
        </p:spPr>
        <p:txBody>
          <a:bodyPr wrap="none" lIns="0" tIns="0" rIns="0" bIns="0" rtlCol="0" anchor="t"/>
          <a:lstStyle/>
          <a:p>
            <a:pPr algn="l" indent="0" marL="0">
              <a:lnSpc>
                <a:spcPts val="2350"/>
              </a:lnSpc>
              <a:buNone/>
            </a:pPr>
            <a:r>
              <a:rPr lang="en-US" sz="1850" dirty="0">
                <a:solidFill>
                  <a:srgbClr val="CAD6DE"/>
                </a:solidFill>
                <a:latin typeface="Unbounded" pitchFamily="34" charset="0"/>
                <a:ea typeface="Unbounded" pitchFamily="34" charset="-122"/>
                <a:cs typeface="Unbounded" pitchFamily="34" charset="-120"/>
              </a:rPr>
              <a:t>Different Parse Trees</a:t>
            </a:r>
            <a:endParaRPr lang="en-US" sz="1850" dirty="0"/>
          </a:p>
        </p:txBody>
      </p:sp>
      <p:sp>
        <p:nvSpPr>
          <p:cNvPr id="12" name="Text 7"/>
          <p:cNvSpPr/>
          <p:nvPr/>
        </p:nvSpPr>
        <p:spPr>
          <a:xfrm>
            <a:off x="1936790" y="5717619"/>
            <a:ext cx="6493669" cy="326112"/>
          </a:xfrm>
          <a:prstGeom prst="rect">
            <a:avLst/>
          </a:prstGeom>
          <a:noFill/>
          <a:ln/>
        </p:spPr>
        <p:txBody>
          <a:bodyPr wrap="none" lIns="0" tIns="0" rIns="0" bIns="0" rtlCol="0" anchor="t"/>
          <a:lstStyle/>
          <a:p>
            <a:pPr algn="l" indent="0" marL="0">
              <a:lnSpc>
                <a:spcPts val="2550"/>
              </a:lnSpc>
              <a:buNone/>
            </a:pPr>
            <a:r>
              <a:rPr lang="en-US" sz="1600" dirty="0">
                <a:solidFill>
                  <a:srgbClr val="CAD6DE"/>
                </a:solidFill>
                <a:latin typeface="Cabin" pitchFamily="34" charset="0"/>
                <a:ea typeface="Cabin" pitchFamily="34" charset="-122"/>
                <a:cs typeface="Cabin" pitchFamily="34" charset="-120"/>
              </a:rPr>
              <a:t>Multiple hierarchical structures for the same terminal string.</a:t>
            </a:r>
            <a:endParaRPr lang="en-US" sz="1600" dirty="0"/>
          </a:p>
        </p:txBody>
      </p:sp>
      <p:pic>
        <p:nvPicPr>
          <p:cNvPr id="13" name="Image 3" descr="preencoded.png">    </p:cNvPr>
          <p:cNvPicPr>
            <a:picLocks noChangeAspect="1"/>
          </p:cNvPicPr>
          <p:nvPr/>
        </p:nvPicPr>
        <p:blipFill>
          <a:blip r:embed="rId4"/>
          <a:stretch>
            <a:fillRect/>
          </a:stretch>
        </p:blipFill>
        <p:spPr>
          <a:xfrm>
            <a:off x="713542" y="6314956"/>
            <a:ext cx="1019413" cy="1223248"/>
          </a:xfrm>
          <a:prstGeom prst="rect">
            <a:avLst/>
          </a:prstGeom>
        </p:spPr>
      </p:pic>
      <p:sp>
        <p:nvSpPr>
          <p:cNvPr id="14" name="Text 8"/>
          <p:cNvSpPr/>
          <p:nvPr/>
        </p:nvSpPr>
        <p:spPr>
          <a:xfrm>
            <a:off x="1936790" y="6518791"/>
            <a:ext cx="3859292" cy="299799"/>
          </a:xfrm>
          <a:prstGeom prst="rect">
            <a:avLst/>
          </a:prstGeom>
          <a:noFill/>
          <a:ln/>
        </p:spPr>
        <p:txBody>
          <a:bodyPr wrap="none" lIns="0" tIns="0" rIns="0" bIns="0" rtlCol="0" anchor="t"/>
          <a:lstStyle/>
          <a:p>
            <a:pPr algn="l" indent="0" marL="0">
              <a:lnSpc>
                <a:spcPts val="2350"/>
              </a:lnSpc>
              <a:buNone/>
            </a:pPr>
            <a:r>
              <a:rPr lang="en-US" sz="1850" dirty="0">
                <a:solidFill>
                  <a:srgbClr val="CAD6DE"/>
                </a:solidFill>
                <a:latin typeface="Unbounded" pitchFamily="34" charset="0"/>
                <a:ea typeface="Unbounded" pitchFamily="34" charset="-122"/>
                <a:cs typeface="Unbounded" pitchFamily="34" charset="-120"/>
              </a:rPr>
              <a:t>Confusion in Interpretation</a:t>
            </a:r>
            <a:endParaRPr lang="en-US" sz="1850" dirty="0"/>
          </a:p>
        </p:txBody>
      </p:sp>
      <p:sp>
        <p:nvSpPr>
          <p:cNvPr id="15" name="Text 9"/>
          <p:cNvSpPr/>
          <p:nvPr/>
        </p:nvSpPr>
        <p:spPr>
          <a:xfrm>
            <a:off x="1936790" y="6940868"/>
            <a:ext cx="6493669" cy="326112"/>
          </a:xfrm>
          <a:prstGeom prst="rect">
            <a:avLst/>
          </a:prstGeom>
          <a:noFill/>
          <a:ln/>
        </p:spPr>
        <p:txBody>
          <a:bodyPr wrap="none" lIns="0" tIns="0" rIns="0" bIns="0" rtlCol="0" anchor="t"/>
          <a:lstStyle/>
          <a:p>
            <a:pPr algn="l" indent="0" marL="0">
              <a:lnSpc>
                <a:spcPts val="2550"/>
              </a:lnSpc>
              <a:buNone/>
            </a:pPr>
            <a:r>
              <a:rPr lang="en-US" sz="1600" dirty="0">
                <a:solidFill>
                  <a:srgbClr val="CAD6DE"/>
                </a:solidFill>
                <a:latin typeface="Cabin" pitchFamily="34" charset="0"/>
                <a:ea typeface="Cabin" pitchFamily="34" charset="-122"/>
                <a:cs typeface="Cabin" pitchFamily="34" charset="-120"/>
              </a:rPr>
              <a:t>Problematic for programming languages and compiler construction.</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07125" y="634127"/>
            <a:ext cx="10034826" cy="678299"/>
          </a:xfrm>
          <a:prstGeom prst="rect">
            <a:avLst/>
          </a:prstGeom>
          <a:noFill/>
          <a:ln/>
        </p:spPr>
        <p:txBody>
          <a:bodyPr wrap="none" lIns="0" tIns="0" rIns="0" bIns="0" rtlCol="0" anchor="t"/>
          <a:lstStyle/>
          <a:p>
            <a:pPr algn="l" indent="0" marL="0">
              <a:lnSpc>
                <a:spcPts val="5300"/>
              </a:lnSpc>
              <a:buNone/>
            </a:pPr>
            <a:r>
              <a:rPr lang="en-US" sz="4250" dirty="0">
                <a:solidFill>
                  <a:srgbClr val="FFFFFF"/>
                </a:solidFill>
                <a:latin typeface="Unbounded" pitchFamily="34" charset="0"/>
                <a:ea typeface="Unbounded" pitchFamily="34" charset="-122"/>
                <a:cs typeface="Unbounded" pitchFamily="34" charset="-120"/>
              </a:rPr>
              <a:t>Example: Ambiguous Grammar</a:t>
            </a:r>
            <a:endParaRPr lang="en-US" sz="4250" dirty="0"/>
          </a:p>
        </p:txBody>
      </p:sp>
      <p:sp>
        <p:nvSpPr>
          <p:cNvPr id="3" name="Text 1"/>
          <p:cNvSpPr/>
          <p:nvPr/>
        </p:nvSpPr>
        <p:spPr>
          <a:xfrm>
            <a:off x="807125" y="1773674"/>
            <a:ext cx="13016151" cy="737949"/>
          </a:xfrm>
          <a:prstGeom prst="rect">
            <a:avLst/>
          </a:prstGeom>
          <a:noFill/>
          <a:ln/>
        </p:spPr>
        <p:txBody>
          <a:bodyPr wrap="square" lIns="0" tIns="0" rIns="0" bIns="0" rtlCol="0" anchor="t"/>
          <a:lstStyle/>
          <a:p>
            <a:pPr algn="l" indent="0" marL="0">
              <a:lnSpc>
                <a:spcPts val="2900"/>
              </a:lnSpc>
              <a:buNone/>
            </a:pPr>
            <a:r>
              <a:rPr lang="en-US" sz="1800" dirty="0">
                <a:solidFill>
                  <a:srgbClr val="CAD6DE"/>
                </a:solidFill>
                <a:latin typeface="Cabin" pitchFamily="34" charset="0"/>
                <a:ea typeface="Cabin" pitchFamily="34" charset="-122"/>
                <a:cs typeface="Cabin" pitchFamily="34" charset="-120"/>
              </a:rPr>
              <a:t>Consider the grammar: E → E + E | E * E | id. The string "id + id * id" can generate two different parse trees, making the grammar ambiguous.</a:t>
            </a:r>
            <a:endParaRPr lang="en-US" sz="1800" dirty="0"/>
          </a:p>
        </p:txBody>
      </p:sp>
      <p:pic>
        <p:nvPicPr>
          <p:cNvPr id="4" name="Image 0" descr="preencoded.png">    </p:cNvPr>
          <p:cNvPicPr>
            <a:picLocks noChangeAspect="1"/>
          </p:cNvPicPr>
          <p:nvPr/>
        </p:nvPicPr>
        <p:blipFill>
          <a:blip r:embed="rId1"/>
          <a:stretch>
            <a:fillRect/>
          </a:stretch>
        </p:blipFill>
        <p:spPr>
          <a:xfrm>
            <a:off x="807125" y="2771061"/>
            <a:ext cx="11865888" cy="4196596"/>
          </a:xfrm>
          <a:prstGeom prst="rect">
            <a:avLst/>
          </a:prstGeom>
        </p:spPr>
      </p:pic>
      <p:sp>
        <p:nvSpPr>
          <p:cNvPr id="5" name="Text 2"/>
          <p:cNvSpPr/>
          <p:nvPr/>
        </p:nvSpPr>
        <p:spPr>
          <a:xfrm>
            <a:off x="807125" y="7227094"/>
            <a:ext cx="13016151" cy="368975"/>
          </a:xfrm>
          <a:prstGeom prst="rect">
            <a:avLst/>
          </a:prstGeom>
          <a:noFill/>
          <a:ln/>
        </p:spPr>
        <p:txBody>
          <a:bodyPr wrap="none" lIns="0" tIns="0" rIns="0" bIns="0" rtlCol="0" anchor="t"/>
          <a:lstStyle/>
          <a:p>
            <a:pPr algn="l" indent="0" marL="0">
              <a:lnSpc>
                <a:spcPts val="2900"/>
              </a:lnSpc>
              <a:buNone/>
            </a:pPr>
            <a:r>
              <a:rPr lang="en-US" sz="1800" dirty="0">
                <a:solidFill>
                  <a:srgbClr val="CAD6DE"/>
                </a:solidFill>
                <a:latin typeface="Cabin" pitchFamily="34" charset="0"/>
                <a:ea typeface="Cabin" pitchFamily="34" charset="-122"/>
                <a:cs typeface="Cabin" pitchFamily="34" charset="-120"/>
              </a:rPr>
              <a:t>Both trees derive the same string but represent different interpretations of operator precedence.</a:t>
            </a:r>
            <a:endParaRPr lang="en-US"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08553" y="635318"/>
            <a:ext cx="5436156" cy="679490"/>
          </a:xfrm>
          <a:prstGeom prst="rect">
            <a:avLst/>
          </a:prstGeom>
          <a:noFill/>
          <a:ln/>
        </p:spPr>
        <p:txBody>
          <a:bodyPr wrap="none" lIns="0" tIns="0" rIns="0" bIns="0" rtlCol="0" anchor="t"/>
          <a:lstStyle/>
          <a:p>
            <a:pPr algn="l" indent="0" marL="0">
              <a:lnSpc>
                <a:spcPts val="5350"/>
              </a:lnSpc>
              <a:buNone/>
            </a:pPr>
            <a:r>
              <a:rPr lang="en-US" sz="4250" dirty="0">
                <a:solidFill>
                  <a:srgbClr val="FFFFFF"/>
                </a:solidFill>
                <a:latin typeface="Unbounded" pitchFamily="34" charset="0"/>
                <a:ea typeface="Unbounded" pitchFamily="34" charset="-122"/>
                <a:cs typeface="Unbounded" pitchFamily="34" charset="-120"/>
              </a:rPr>
              <a:t>cont…</a:t>
            </a:r>
            <a:endParaRPr lang="en-US" sz="4250" dirty="0"/>
          </a:p>
        </p:txBody>
      </p:sp>
      <p:pic>
        <p:nvPicPr>
          <p:cNvPr id="3" name="Image 0" descr="preencoded.png">    </p:cNvPr>
          <p:cNvPicPr>
            <a:picLocks noChangeAspect="1"/>
          </p:cNvPicPr>
          <p:nvPr/>
        </p:nvPicPr>
        <p:blipFill>
          <a:blip r:embed="rId1"/>
          <a:stretch>
            <a:fillRect/>
          </a:stretch>
        </p:blipFill>
        <p:spPr>
          <a:xfrm>
            <a:off x="808553" y="1776770"/>
            <a:ext cx="11887081" cy="5190292"/>
          </a:xfrm>
          <a:prstGeom prst="rect">
            <a:avLst/>
          </a:prstGeom>
        </p:spPr>
      </p:pic>
      <p:sp>
        <p:nvSpPr>
          <p:cNvPr id="4" name="Text 1"/>
          <p:cNvSpPr/>
          <p:nvPr/>
        </p:nvSpPr>
        <p:spPr>
          <a:xfrm>
            <a:off x="808553" y="7226975"/>
            <a:ext cx="13013293" cy="369570"/>
          </a:xfrm>
          <a:prstGeom prst="rect">
            <a:avLst/>
          </a:prstGeom>
          <a:noFill/>
          <a:ln/>
        </p:spPr>
        <p:txBody>
          <a:bodyPr wrap="none" lIns="0" tIns="0" rIns="0" bIns="0" rtlCol="0" anchor="t"/>
          <a:lstStyle/>
          <a:p>
            <a:pPr algn="l" indent="0" marL="0">
              <a:lnSpc>
                <a:spcPts val="2900"/>
              </a:lnSpc>
              <a:buNone/>
            </a:pPr>
            <a:endParaRPr lang="en-US" sz="18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2249329" y="468154"/>
            <a:ext cx="4004667" cy="500658"/>
          </a:xfrm>
          <a:prstGeom prst="rect">
            <a:avLst/>
          </a:prstGeom>
          <a:noFill/>
          <a:ln/>
        </p:spPr>
        <p:txBody>
          <a:bodyPr wrap="none" lIns="0" tIns="0" rIns="0" bIns="0" rtlCol="0" anchor="t"/>
          <a:lstStyle/>
          <a:p>
            <a:pPr algn="l" indent="0" marL="0">
              <a:lnSpc>
                <a:spcPts val="3900"/>
              </a:lnSpc>
              <a:buNone/>
            </a:pPr>
            <a:r>
              <a:rPr lang="en-US" sz="3150" dirty="0">
                <a:solidFill>
                  <a:srgbClr val="FFFFFF"/>
                </a:solidFill>
                <a:latin typeface="Unbounded" pitchFamily="34" charset="0"/>
                <a:ea typeface="Unbounded" pitchFamily="34" charset="-122"/>
                <a:cs typeface="Unbounded" pitchFamily="34" charset="-120"/>
              </a:rPr>
              <a:t>cont…</a:t>
            </a:r>
            <a:endParaRPr lang="en-US" sz="3150" dirty="0"/>
          </a:p>
        </p:txBody>
      </p:sp>
      <p:pic>
        <p:nvPicPr>
          <p:cNvPr id="3" name="Image 0" descr="preencoded.png">    </p:cNvPr>
          <p:cNvPicPr>
            <a:picLocks noChangeAspect="1"/>
          </p:cNvPicPr>
          <p:nvPr/>
        </p:nvPicPr>
        <p:blipFill>
          <a:blip r:embed="rId1"/>
          <a:stretch>
            <a:fillRect/>
          </a:stretch>
        </p:blipFill>
        <p:spPr>
          <a:xfrm>
            <a:off x="2249329" y="1309092"/>
            <a:ext cx="8765143" cy="5988725"/>
          </a:xfrm>
          <a:prstGeom prst="rect">
            <a:avLst/>
          </a:prstGeom>
        </p:spPr>
      </p:pic>
      <p:sp>
        <p:nvSpPr>
          <p:cNvPr id="4" name="Text 1"/>
          <p:cNvSpPr/>
          <p:nvPr/>
        </p:nvSpPr>
        <p:spPr>
          <a:xfrm>
            <a:off x="2249329" y="7489269"/>
            <a:ext cx="10131743" cy="272177"/>
          </a:xfrm>
          <a:prstGeom prst="rect">
            <a:avLst/>
          </a:prstGeom>
          <a:noFill/>
          <a:ln/>
        </p:spPr>
        <p:txBody>
          <a:bodyPr wrap="none" lIns="0" tIns="0" rIns="0" bIns="0" rtlCol="0" anchor="t"/>
          <a:lstStyle/>
          <a:p>
            <a:pPr algn="l" indent="0" marL="0">
              <a:lnSpc>
                <a:spcPts val="2100"/>
              </a:lnSpc>
              <a:buNone/>
            </a:pPr>
            <a:endParaRPr lang="en-US" sz="13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1049060"/>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cont …</a:t>
            </a:r>
            <a:endParaRPr lang="en-US" sz="4400" dirty="0"/>
          </a:p>
        </p:txBody>
      </p:sp>
      <p:sp>
        <p:nvSpPr>
          <p:cNvPr id="3" name="Text 1"/>
          <p:cNvSpPr/>
          <p:nvPr/>
        </p:nvSpPr>
        <p:spPr>
          <a:xfrm>
            <a:off x="837724" y="2231827"/>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Following are some examples of ambiguous grammar:</a:t>
            </a:r>
            <a:endParaRPr lang="en-US" sz="1850" dirty="0"/>
          </a:p>
        </p:txBody>
      </p:sp>
      <p:sp>
        <p:nvSpPr>
          <p:cNvPr id="4" name="Text 2"/>
          <p:cNvSpPr/>
          <p:nvPr/>
        </p:nvSpPr>
        <p:spPr>
          <a:xfrm>
            <a:off x="837724" y="2884051"/>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 • S-&gt; aS |Sa| ? </a:t>
            </a:r>
            <a:endParaRPr lang="en-US" sz="1850" dirty="0"/>
          </a:p>
        </p:txBody>
      </p:sp>
      <p:sp>
        <p:nvSpPr>
          <p:cNvPr id="5" name="Text 3"/>
          <p:cNvSpPr/>
          <p:nvPr/>
        </p:nvSpPr>
        <p:spPr>
          <a:xfrm>
            <a:off x="837724" y="3536275"/>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 E-&gt; E +E | E*E| id </a:t>
            </a:r>
            <a:endParaRPr lang="en-US" sz="1850" dirty="0"/>
          </a:p>
        </p:txBody>
      </p:sp>
      <p:sp>
        <p:nvSpPr>
          <p:cNvPr id="6" name="Text 4"/>
          <p:cNvSpPr/>
          <p:nvPr/>
        </p:nvSpPr>
        <p:spPr>
          <a:xfrm>
            <a:off x="837724" y="4188500"/>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 A -&gt; AA | (A) | a</a:t>
            </a:r>
            <a:endParaRPr lang="en-US" sz="1850" dirty="0"/>
          </a:p>
        </p:txBody>
      </p:sp>
      <p:sp>
        <p:nvSpPr>
          <p:cNvPr id="7" name="Text 5"/>
          <p:cNvSpPr/>
          <p:nvPr/>
        </p:nvSpPr>
        <p:spPr>
          <a:xfrm>
            <a:off x="837724" y="4840724"/>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 • S -&gt; SS|AB, A -&gt; Aa|a , B -&gt; Bb|b</a:t>
            </a:r>
            <a:endParaRPr lang="en-US" sz="1850" dirty="0"/>
          </a:p>
        </p:txBody>
      </p:sp>
      <p:sp>
        <p:nvSpPr>
          <p:cNvPr id="8" name="Text 6"/>
          <p:cNvSpPr/>
          <p:nvPr/>
        </p:nvSpPr>
        <p:spPr>
          <a:xfrm>
            <a:off x="837724" y="5492948"/>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 Whereas following grammars are unambiguous: </a:t>
            </a:r>
            <a:endParaRPr lang="en-US" sz="1850" dirty="0"/>
          </a:p>
        </p:txBody>
      </p:sp>
      <p:sp>
        <p:nvSpPr>
          <p:cNvPr id="9" name="Text 7"/>
          <p:cNvSpPr/>
          <p:nvPr/>
        </p:nvSpPr>
        <p:spPr>
          <a:xfrm>
            <a:off x="837724" y="6145173"/>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 S -&gt; (L) | a, L -&gt; LS | S </a:t>
            </a:r>
            <a:endParaRPr lang="en-US" sz="1850" dirty="0"/>
          </a:p>
        </p:txBody>
      </p:sp>
      <p:sp>
        <p:nvSpPr>
          <p:cNvPr id="10" name="Text 8"/>
          <p:cNvSpPr/>
          <p:nvPr/>
        </p:nvSpPr>
        <p:spPr>
          <a:xfrm>
            <a:off x="837724" y="6797397"/>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 S -&gt; AA, A -&gt; aA , A -&gt; b</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2026-01-06T13:51:37Z</dcterms:created>
  <dcterms:modified xsi:type="dcterms:W3CDTF">2026-01-06T13:51:37Z</dcterms:modified>
</cp:coreProperties>
</file>